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1" r:id="rId4"/>
  </p:sldMasterIdLst>
  <p:sldIdLst>
    <p:sldId id="270" r:id="rId5"/>
    <p:sldId id="291" r:id="rId6"/>
    <p:sldId id="290" r:id="rId7"/>
    <p:sldId id="294" r:id="rId8"/>
    <p:sldId id="295" r:id="rId9"/>
    <p:sldId id="269" r:id="rId10"/>
    <p:sldId id="297" r:id="rId11"/>
    <p:sldId id="296" r:id="rId12"/>
    <p:sldId id="281" r:id="rId13"/>
    <p:sldId id="292" r:id="rId14"/>
    <p:sldId id="285" r:id="rId15"/>
    <p:sldId id="286" r:id="rId16"/>
    <p:sldId id="284" r:id="rId17"/>
    <p:sldId id="282" r:id="rId18"/>
    <p:sldId id="298" r:id="rId19"/>
    <p:sldId id="299" r:id="rId20"/>
    <p:sldId id="300" r:id="rId21"/>
    <p:sldId id="277" r:id="rId22"/>
    <p:sldId id="278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3A42541-2CCD-43EB-BD52-3E5BB954319F}" v="3" dt="2026-01-26T15:36:22.92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1248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 Skinner" userId="20cea105-5377-4df2-a074-d12151504d5d" providerId="ADAL" clId="{9885260D-843C-4F21-9E2C-B3FDF86C8B27}"/>
    <pc:docChg chg="modSld">
      <pc:chgData name="A Skinner" userId="20cea105-5377-4df2-a074-d12151504d5d" providerId="ADAL" clId="{9885260D-843C-4F21-9E2C-B3FDF86C8B27}" dt="2026-01-26T15:36:22.928" v="2" actId="1076"/>
      <pc:docMkLst>
        <pc:docMk/>
      </pc:docMkLst>
      <pc:sldChg chg="modSp">
        <pc:chgData name="A Skinner" userId="20cea105-5377-4df2-a074-d12151504d5d" providerId="ADAL" clId="{9885260D-843C-4F21-9E2C-B3FDF86C8B27}" dt="2026-01-26T15:36:22.928" v="2" actId="1076"/>
        <pc:sldMkLst>
          <pc:docMk/>
          <pc:sldMk cId="3476118130" sldId="290"/>
        </pc:sldMkLst>
        <pc:picChg chg="mod">
          <ac:chgData name="A Skinner" userId="20cea105-5377-4df2-a074-d12151504d5d" providerId="ADAL" clId="{9885260D-843C-4F21-9E2C-B3FDF86C8B27}" dt="2026-01-26T15:36:22.928" v="2" actId="1076"/>
          <ac:picMkLst>
            <pc:docMk/>
            <pc:sldMk cId="3476118130" sldId="290"/>
            <ac:picMk id="2050" creationId="{54AB0DB7-D3DD-C8EC-AC4A-3F3B5CF9B76A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94E8138-834E-4149-8774-80B31B7282B5}" type="datetimeFigureOut">
              <a:rPr lang="en-US" smtClean="0"/>
              <a:pPr>
                <a:defRPr/>
              </a:pPr>
              <a:t>1/26/2026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C04DA6-7E0D-44C4-A9BE-EB92B2E5091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110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43E46A6-DED1-4012-A71D-D5B519D9EBFB}" type="datetimeFigureOut">
              <a:rPr lang="en-US" smtClean="0"/>
              <a:pPr>
                <a:defRPr/>
              </a:pPr>
              <a:t>1/26/2026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D21A85-CFB3-4CE5-B5D2-51B46EB66B09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2542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5B67ECF-E969-4B84-858C-156600B7EBC2}" type="datetimeFigureOut">
              <a:rPr lang="en-US" smtClean="0"/>
              <a:pPr>
                <a:defRPr/>
              </a:pPr>
              <a:t>1/26/2026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C0586A-0554-4F60-9A61-6011847A2D3B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594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219883A-8B29-44A1-8577-467819D32E77}" type="datetimeFigureOut">
              <a:rPr lang="en-US" smtClean="0"/>
              <a:pPr>
                <a:defRPr/>
              </a:pPr>
              <a:t>1/26/2026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70EB1E-046C-4C48-BE11-129628309F3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7415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A40921C-5922-4550-9647-1E2B68C49EEC}" type="datetimeFigureOut">
              <a:rPr lang="en-US" smtClean="0"/>
              <a:pPr>
                <a:defRPr/>
              </a:pPr>
              <a:t>1/26/2026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25C537-F5E4-4102-A0CE-EE7B6E17BCD1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743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2F189B-E5BB-48DB-8836-0A9348367AE1}" type="datetimeFigureOut">
              <a:rPr lang="en-US" smtClean="0"/>
              <a:pPr>
                <a:defRPr/>
              </a:pPr>
              <a:t>1/26/2026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83667C-0861-446A-919D-1E5AA2B74E1F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1663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4CB1D5D-82EA-498E-BB78-8EF519A4C651}" type="datetimeFigureOut">
              <a:rPr lang="en-US" smtClean="0"/>
              <a:pPr>
                <a:defRPr/>
              </a:pPr>
              <a:t>1/26/2026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65CF39-9467-4389-8EC6-4F19BC49CCAC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182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82B71E-2545-4949-AB39-EB529340FEDF}" type="datetimeFigureOut">
              <a:rPr lang="en-US" smtClean="0"/>
              <a:pPr>
                <a:defRPr/>
              </a:pPr>
              <a:t>1/26/2026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8639C8-097F-4FA1-A337-0815EB121C26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565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BFBCB8-E5FE-4CD4-A5FB-C174800D6851}" type="datetimeFigureOut">
              <a:rPr lang="en-US" smtClean="0"/>
              <a:pPr>
                <a:defRPr/>
              </a:pPr>
              <a:t>1/26/2026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F723386-FD48-460F-9899-EC5C50B00229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77224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1D0C3E-61DC-437E-92FC-8A2307CAAF02}" type="datetimeFigureOut">
              <a:rPr lang="en-US" smtClean="0"/>
              <a:pPr>
                <a:defRPr/>
              </a:pPr>
              <a:t>1/26/2026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521A31-65C3-4B3F-A6EA-98FAA9F52E6B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8660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2F1894-B575-46DD-9176-6BD46256B09D}" type="datetimeFigureOut">
              <a:rPr lang="en-US" smtClean="0"/>
              <a:pPr>
                <a:defRPr/>
              </a:pPr>
              <a:t>1/26/2026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52152D-7727-42E0-8150-3F845804A20C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2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>
              <a:defRPr/>
            </a:pPr>
            <a:fld id="{3B6F3E99-B1A7-45DD-A465-1EDC292927DB}" type="datetimeFigureOut">
              <a:rPr lang="en-US" smtClean="0"/>
              <a:pPr>
                <a:defRPr/>
              </a:pPr>
              <a:t>1/26/2026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>
              <a:defRPr/>
            </a:pPr>
            <a:fld id="{17B640B6-77D4-4F99-80BC-664A54A0F3FF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57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21795"/>
            <a:ext cx="7886700" cy="1533379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br>
              <a:rPr lang="en-GB" sz="5400">
                <a:latin typeface="Sassoon Infant Rg" panose="02000503030000020003" pitchFamily="50" charset="0"/>
                <a:ea typeface="Sassoon Infant Rg" panose="02000503030000020003" pitchFamily="50" charset="0"/>
              </a:rPr>
            </a:br>
            <a:br>
              <a:rPr lang="en-GB" sz="5400">
                <a:latin typeface="Sassoon Infant Rg" panose="02000503030000020003" pitchFamily="50" charset="0"/>
                <a:ea typeface="Sassoon Infant Rg" panose="02000503030000020003" pitchFamily="50" charset="0"/>
              </a:rPr>
            </a:br>
            <a:r>
              <a:rPr lang="en-GB" sz="5400">
                <a:latin typeface="Sassoon Primary" pitchFamily="50" charset="0"/>
                <a:ea typeface="Sassoon Infant Rg" panose="02000503030000020003" pitchFamily="50" charset="0"/>
              </a:rPr>
              <a:t>Literacy in F2</a:t>
            </a:r>
            <a:br>
              <a:rPr lang="en-GB" sz="5400">
                <a:latin typeface="Sassoon Infant Rg" panose="02000503030000020003" pitchFamily="50" charset="0"/>
                <a:ea typeface="Sassoon Infant Rg" panose="02000503030000020003" pitchFamily="50" charset="0"/>
              </a:rPr>
            </a:br>
            <a:br>
              <a:rPr lang="en-GB" sz="6600">
                <a:latin typeface="Sassoon Primary" pitchFamily="50" charset="0"/>
              </a:rPr>
            </a:br>
            <a:br>
              <a:rPr lang="en-GB" sz="6600"/>
            </a:br>
            <a:endParaRPr lang="en-GB" sz="6600"/>
          </a:p>
        </p:txBody>
      </p:sp>
      <p:pic>
        <p:nvPicPr>
          <p:cNvPr id="4" name="Picture 3" descr="A group of kids reading books&#10;&#10;Description automatically generated">
            <a:extLst>
              <a:ext uri="{FF2B5EF4-FFF2-40B4-BE49-F238E27FC236}">
                <a16:creationId xmlns:a16="http://schemas.microsoft.com/office/drawing/2014/main" id="{FAD0AA0C-58E9-CAAC-FDA6-210A67C0EA3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45073" y="1258179"/>
            <a:ext cx="3763108" cy="2822331"/>
          </a:xfrm>
          <a:prstGeom prst="rect">
            <a:avLst/>
          </a:prstGeom>
        </p:spPr>
      </p:pic>
      <p:pic>
        <p:nvPicPr>
          <p:cNvPr id="6" name="Picture 5" descr="A group of kids drawing on a whiteboard&#10;&#10;Description automatically generated">
            <a:extLst>
              <a:ext uri="{FF2B5EF4-FFF2-40B4-BE49-F238E27FC236}">
                <a16:creationId xmlns:a16="http://schemas.microsoft.com/office/drawing/2014/main" id="{62F430EB-4E9B-773E-ECB0-5F695D52E7C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47414" y="1531029"/>
            <a:ext cx="4466492" cy="3349869"/>
          </a:xfrm>
          <a:prstGeom prst="rect">
            <a:avLst/>
          </a:prstGeom>
        </p:spPr>
      </p:pic>
      <p:pic>
        <p:nvPicPr>
          <p:cNvPr id="8" name="Picture 7" descr="A child drawing on a white board&#10;&#10;Description automatically generated">
            <a:extLst>
              <a:ext uri="{FF2B5EF4-FFF2-40B4-BE49-F238E27FC236}">
                <a16:creationId xmlns:a16="http://schemas.microsoft.com/office/drawing/2014/main" id="{4884D817-13E7-052F-E6FA-D8D675986DD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302" y="3865100"/>
            <a:ext cx="3723249" cy="2792437"/>
          </a:xfrm>
          <a:prstGeom prst="rect">
            <a:avLst/>
          </a:prstGeom>
        </p:spPr>
      </p:pic>
      <p:pic>
        <p:nvPicPr>
          <p:cNvPr id="1032" name="Picture 8" descr="Help Children Learn Phonics &amp; Spelling ...">
            <a:extLst>
              <a:ext uri="{FF2B5EF4-FFF2-40B4-BE49-F238E27FC236}">
                <a16:creationId xmlns:a16="http://schemas.microsoft.com/office/drawing/2014/main" id="{4A5AF3A7-111A-536E-06B7-D432BFE482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063" y="4015336"/>
            <a:ext cx="3527474" cy="2642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A944E69-0013-705D-FF25-BD5452F779E6}"/>
              </a:ext>
            </a:extLst>
          </p:cNvPr>
          <p:cNvSpPr txBox="1"/>
          <p:nvPr/>
        </p:nvSpPr>
        <p:spPr>
          <a:xfrm>
            <a:off x="7232549" y="357250"/>
            <a:ext cx="174087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latin typeface="Sassoon Primary" pitchFamily="50" charset="0"/>
              </a:rPr>
              <a:t>Reading</a:t>
            </a:r>
          </a:p>
          <a:p>
            <a:r>
              <a:rPr lang="en-GB" sz="2800">
                <a:latin typeface="Sassoon Primary" pitchFamily="50" charset="0"/>
              </a:rPr>
              <a:t>Writing</a:t>
            </a:r>
          </a:p>
          <a:p>
            <a:r>
              <a:rPr lang="en-GB" sz="2800">
                <a:latin typeface="Sassoon Primary" pitchFamily="50" charset="0"/>
              </a:rPr>
              <a:t>Phonics</a:t>
            </a:r>
          </a:p>
          <a:p>
            <a:endParaRPr lang="en-GB" sz="2800">
              <a:latin typeface="Sassoon Primary" pitchFamily="50" charset="0"/>
            </a:endParaRPr>
          </a:p>
          <a:p>
            <a:r>
              <a:rPr lang="en-GB" sz="2800">
                <a:latin typeface="Sassoon Primary" pitchFamily="50" charset="0"/>
              </a:rPr>
              <a:t>Speaking and Listening</a:t>
            </a:r>
          </a:p>
        </p:txBody>
      </p:sp>
    </p:spTree>
    <p:extLst>
      <p:ext uri="{BB962C8B-B14F-4D97-AF65-F5344CB8AC3E}">
        <p14:creationId xmlns:p14="http://schemas.microsoft.com/office/powerpoint/2010/main" val="7395452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35682" y="182247"/>
            <a:ext cx="7886700" cy="929102"/>
          </a:xfrm>
        </p:spPr>
        <p:txBody>
          <a:bodyPr/>
          <a:lstStyle/>
          <a:p>
            <a:r>
              <a:rPr lang="en-GB">
                <a:latin typeface="Sassoon Primary" pitchFamily="50" charset="0"/>
              </a:rPr>
              <a:t>Ways to help your child…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53218" y="1336431"/>
            <a:ext cx="8721969" cy="5339321"/>
          </a:xfrm>
        </p:spPr>
        <p:txBody>
          <a:bodyPr>
            <a:normAutofit fontScale="47500" lnSpcReduction="2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GB" sz="6000">
                <a:solidFill>
                  <a:schemeClr val="bg1"/>
                </a:solidFill>
                <a:latin typeface="Sassoon Primary" pitchFamily="50" charset="0"/>
                <a:ea typeface="Sassoon Infant Rg" panose="02000503030000020003" pitchFamily="50" charset="0"/>
              </a:rPr>
              <a:t>1. Talk, talk, talk!</a:t>
            </a:r>
          </a:p>
          <a:p>
            <a:pPr marL="0" indent="0">
              <a:spcBef>
                <a:spcPts val="0"/>
              </a:spcBef>
              <a:buNone/>
            </a:pPr>
            <a:endParaRPr lang="en-GB" sz="6000">
              <a:solidFill>
                <a:schemeClr val="bg1"/>
              </a:solidFill>
              <a:latin typeface="Sassoon Primary" pitchFamily="50" charset="0"/>
              <a:ea typeface="Sassoon Infant Rg" panose="02000503030000020003" pitchFamily="50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6000">
                <a:latin typeface="Sassoon Primary" pitchFamily="50" charset="0"/>
                <a:ea typeface="Sassoon Infant Rg" panose="02000503030000020003" pitchFamily="50" charset="0"/>
              </a:rPr>
              <a:t>2. Talk about the pictures in books, the people or characters – their feelings and actions, guess what’s happening before turning a page.</a:t>
            </a:r>
          </a:p>
          <a:p>
            <a:pPr marL="742950" indent="-742950">
              <a:spcBef>
                <a:spcPts val="0"/>
              </a:spcBef>
              <a:buFont typeface="+mj-lt"/>
              <a:buAutoNum type="arabicPeriod"/>
            </a:pPr>
            <a:endParaRPr lang="en-GB" sz="6000">
              <a:latin typeface="Sassoon Primary" pitchFamily="50" charset="0"/>
              <a:ea typeface="Sassoon Infant Rg" panose="02000503030000020003" pitchFamily="50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6000">
                <a:solidFill>
                  <a:schemeClr val="bg1"/>
                </a:solidFill>
                <a:latin typeface="Sassoon Primary" pitchFamily="50" charset="0"/>
                <a:ea typeface="Sassoon Infant Rg" panose="02000503030000020003" pitchFamily="50" charset="0"/>
              </a:rPr>
              <a:t>3. Read </a:t>
            </a:r>
            <a:r>
              <a:rPr lang="en-GB" sz="6000" u="sng">
                <a:solidFill>
                  <a:schemeClr val="bg1"/>
                </a:solidFill>
                <a:latin typeface="Sassoon Primary" pitchFamily="50" charset="0"/>
                <a:ea typeface="Sassoon Infant Rg" panose="02000503030000020003" pitchFamily="50" charset="0"/>
              </a:rPr>
              <a:t>to your </a:t>
            </a:r>
            <a:r>
              <a:rPr lang="en-GB" sz="6000">
                <a:solidFill>
                  <a:schemeClr val="bg1"/>
                </a:solidFill>
                <a:latin typeface="Sassoon Primary" pitchFamily="50" charset="0"/>
                <a:ea typeface="Sassoon Infant Rg" panose="02000503030000020003" pitchFamily="50" charset="0"/>
              </a:rPr>
              <a:t>child – in any language to model what to do.</a:t>
            </a:r>
          </a:p>
          <a:p>
            <a:pPr marL="742950" indent="-742950">
              <a:spcBef>
                <a:spcPts val="0"/>
              </a:spcBef>
              <a:buFont typeface="+mj-lt"/>
              <a:buAutoNum type="arabicPeriod"/>
            </a:pPr>
            <a:endParaRPr lang="en-GB" sz="6000">
              <a:solidFill>
                <a:schemeClr val="bg1"/>
              </a:solidFill>
              <a:latin typeface="Sassoon Primary" pitchFamily="50" charset="0"/>
              <a:ea typeface="Sassoon Infant Rg" panose="02000503030000020003" pitchFamily="50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6000">
                <a:latin typeface="Sassoon Primary" pitchFamily="50" charset="0"/>
                <a:ea typeface="Sassoon Infant Rg" panose="02000503030000020003" pitchFamily="50" charset="0"/>
              </a:rPr>
              <a:t>4. Share a book with them to guide and help.</a:t>
            </a:r>
          </a:p>
          <a:p>
            <a:pPr marL="742950" indent="-742950">
              <a:spcBef>
                <a:spcPts val="0"/>
              </a:spcBef>
              <a:buFont typeface="+mj-lt"/>
              <a:buAutoNum type="arabicPeriod"/>
            </a:pPr>
            <a:endParaRPr lang="en-GB" sz="6000">
              <a:latin typeface="Sassoon Primary" pitchFamily="50" charset="0"/>
              <a:ea typeface="Sassoon Infant Rg" panose="02000503030000020003" pitchFamily="50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6000">
                <a:solidFill>
                  <a:schemeClr val="bg1"/>
                </a:solidFill>
                <a:latin typeface="Sassoon Primary" pitchFamily="50" charset="0"/>
                <a:ea typeface="Sassoon Infant Rg" panose="02000503030000020003" pitchFamily="50" charset="0"/>
              </a:rPr>
              <a:t>5. Sing!</a:t>
            </a:r>
          </a:p>
          <a:p>
            <a:pPr marL="742950" indent="-742950">
              <a:spcBef>
                <a:spcPts val="0"/>
              </a:spcBef>
              <a:buFont typeface="+mj-lt"/>
              <a:buAutoNum type="arabicPeriod"/>
            </a:pPr>
            <a:endParaRPr lang="en-GB" sz="6000">
              <a:solidFill>
                <a:schemeClr val="bg1"/>
              </a:solidFill>
              <a:latin typeface="Sassoon Primary" pitchFamily="50" charset="0"/>
              <a:ea typeface="Sassoon Infant Rg" panose="02000503030000020003" pitchFamily="50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6000">
                <a:latin typeface="Sassoon Primary" pitchFamily="50" charset="0"/>
                <a:ea typeface="Sassoon Infant Rg" panose="02000503030000020003" pitchFamily="50" charset="0"/>
              </a:rPr>
              <a:t>6. Pronounce words and sounds clearly.</a:t>
            </a:r>
          </a:p>
          <a:p>
            <a:pPr marL="0" indent="0">
              <a:spcBef>
                <a:spcPts val="0"/>
              </a:spcBef>
              <a:buNone/>
            </a:pPr>
            <a:endParaRPr lang="en-GB" sz="6000">
              <a:latin typeface="Sassoon Primary" pitchFamily="50" charset="0"/>
              <a:ea typeface="Sassoon Infant Rg" panose="02000503030000020003" pitchFamily="50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6000">
                <a:solidFill>
                  <a:schemeClr val="bg1"/>
                </a:solidFill>
                <a:latin typeface="Sassoon Primary" pitchFamily="50" charset="0"/>
                <a:ea typeface="Sassoon Infant Rg" panose="02000503030000020003" pitchFamily="50" charset="0"/>
              </a:rPr>
              <a:t>7. ‘I spy’ games that use the first sound.</a:t>
            </a:r>
          </a:p>
          <a:p>
            <a:pPr>
              <a:spcBef>
                <a:spcPts val="0"/>
              </a:spcBef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4081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51367" y="226158"/>
            <a:ext cx="4688938" cy="1325563"/>
          </a:xfrm>
        </p:spPr>
        <p:txBody>
          <a:bodyPr/>
          <a:lstStyle/>
          <a:p>
            <a:r>
              <a:rPr lang="en-GB">
                <a:latin typeface="Sassoon Primary" pitchFamily="50" charset="0"/>
              </a:rPr>
              <a:t>Types of reading.</a:t>
            </a:r>
          </a:p>
        </p:txBody>
      </p:sp>
      <p:pic>
        <p:nvPicPr>
          <p:cNvPr id="2050" name="Picture 2" descr="Read Write Inc. Phonics | Oxford Owl">
            <a:extLst>
              <a:ext uri="{FF2B5EF4-FFF2-40B4-BE49-F238E27FC236}">
                <a16:creationId xmlns:a16="http://schemas.microsoft.com/office/drawing/2014/main" id="{54AB0DB7-D3DD-C8EC-AC4A-3F3B5CF9B76A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10" b="4333"/>
          <a:stretch>
            <a:fillRect/>
          </a:stretch>
        </p:blipFill>
        <p:spPr bwMode="auto">
          <a:xfrm>
            <a:off x="251366" y="2334846"/>
            <a:ext cx="4193947" cy="1889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D23D486-E490-9268-E6AD-48E12D9D4627}"/>
              </a:ext>
            </a:extLst>
          </p:cNvPr>
          <p:cNvSpPr txBox="1"/>
          <p:nvPr/>
        </p:nvSpPr>
        <p:spPr>
          <a:xfrm>
            <a:off x="251366" y="5007731"/>
            <a:ext cx="44894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latin typeface="Sassoon Primary" pitchFamily="50" charset="0"/>
              </a:rPr>
              <a:t>School books practise sounds, words, sentences and story structure.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C36CD09-F8D3-A0F5-B4EE-E3623C1B0567}"/>
              </a:ext>
            </a:extLst>
          </p:cNvPr>
          <p:cNvSpPr txBox="1"/>
          <p:nvPr/>
        </p:nvSpPr>
        <p:spPr>
          <a:xfrm>
            <a:off x="4996173" y="198877"/>
            <a:ext cx="38964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solidFill>
                  <a:schemeClr val="bg1"/>
                </a:solidFill>
                <a:latin typeface="Sassoon Primary" pitchFamily="50" charset="0"/>
              </a:rPr>
              <a:t>Reading for pleasure books.</a:t>
            </a:r>
          </a:p>
        </p:txBody>
      </p:sp>
      <p:pic>
        <p:nvPicPr>
          <p:cNvPr id="6" name="Content Placeholder 5" descr="A group of people in a classroom&#10;&#10;Description automatically generated">
            <a:extLst>
              <a:ext uri="{FF2B5EF4-FFF2-40B4-BE49-F238E27FC236}">
                <a16:creationId xmlns:a16="http://schemas.microsoft.com/office/drawing/2014/main" id="{87E3DEEE-06F7-FDC8-BE1E-0DF98F79B56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81583" y="1977955"/>
            <a:ext cx="5269772" cy="3952328"/>
          </a:xfrm>
        </p:spPr>
      </p:pic>
    </p:spTree>
    <p:extLst>
      <p:ext uri="{BB962C8B-B14F-4D97-AF65-F5344CB8AC3E}">
        <p14:creationId xmlns:p14="http://schemas.microsoft.com/office/powerpoint/2010/main" val="34761181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C670A-AF3B-F687-2ADA-DA4E0383CD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416" y="251747"/>
            <a:ext cx="5441785" cy="829052"/>
          </a:xfrm>
        </p:spPr>
        <p:txBody>
          <a:bodyPr>
            <a:normAutofit fontScale="90000"/>
          </a:bodyPr>
          <a:lstStyle/>
          <a:p>
            <a:r>
              <a:rPr lang="en-GB">
                <a:latin typeface="Sassoon Primary" pitchFamily="50" charset="0"/>
              </a:rPr>
              <a:t>Reading for pleasure.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EA042A2-15F2-8897-87A8-250892C034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2134" y="1164468"/>
            <a:ext cx="5441785" cy="544178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024E5DC-BBFB-8001-1385-ED35BABA60FF}"/>
              </a:ext>
            </a:extLst>
          </p:cNvPr>
          <p:cNvSpPr txBox="1"/>
          <p:nvPr/>
        </p:nvSpPr>
        <p:spPr>
          <a:xfrm>
            <a:off x="5950634" y="110788"/>
            <a:ext cx="319336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latin typeface="Sassoon Primary" pitchFamily="50" charset="0"/>
              </a:rPr>
              <a:t>Let your child choose and give them control!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09FEBCF-D0C8-58F4-9BF4-F7114A24457B}"/>
              </a:ext>
            </a:extLst>
          </p:cNvPr>
          <p:cNvSpPr txBox="1"/>
          <p:nvPr/>
        </p:nvSpPr>
        <p:spPr>
          <a:xfrm>
            <a:off x="5992838" y="1495783"/>
            <a:ext cx="29542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latin typeface="Sassoon Primary" pitchFamily="50" charset="0"/>
              </a:rPr>
              <a:t>Go to the library as often as you can.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33A361B-5F17-1A67-CD1C-47FAB5431393}"/>
              </a:ext>
            </a:extLst>
          </p:cNvPr>
          <p:cNvSpPr txBox="1"/>
          <p:nvPr/>
        </p:nvSpPr>
        <p:spPr>
          <a:xfrm>
            <a:off x="5992838" y="2880778"/>
            <a:ext cx="295421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solidFill>
                  <a:schemeClr val="bg1"/>
                </a:solidFill>
                <a:latin typeface="Sassoon Primary" pitchFamily="50" charset="0"/>
              </a:rPr>
              <a:t>In school we have a variety of books in the classrooms. </a:t>
            </a:r>
          </a:p>
          <a:p>
            <a:r>
              <a:rPr lang="en-GB" sz="2400">
                <a:solidFill>
                  <a:schemeClr val="bg1"/>
                </a:solidFill>
                <a:latin typeface="Sassoon Primary" pitchFamily="50" charset="0"/>
              </a:rPr>
              <a:t>We have competitions.</a:t>
            </a:r>
          </a:p>
          <a:p>
            <a:r>
              <a:rPr lang="en-GB" sz="2400">
                <a:solidFill>
                  <a:schemeClr val="bg1"/>
                </a:solidFill>
                <a:latin typeface="Sassoon Primary" pitchFamily="50" charset="0"/>
              </a:rPr>
              <a:t>We vote.</a:t>
            </a:r>
          </a:p>
          <a:p>
            <a:r>
              <a:rPr lang="en-GB" sz="2400">
                <a:solidFill>
                  <a:schemeClr val="bg1"/>
                </a:solidFill>
                <a:latin typeface="Sassoon Primary" pitchFamily="50" charset="0"/>
              </a:rPr>
              <a:t>We read stories every day and talk about them.</a:t>
            </a:r>
          </a:p>
          <a:p>
            <a:r>
              <a:rPr lang="en-GB" sz="2400">
                <a:solidFill>
                  <a:schemeClr val="bg1"/>
                </a:solidFill>
                <a:latin typeface="Sassoon Primary" pitchFamily="50" charset="0"/>
              </a:rPr>
              <a:t>We repeat stories.</a:t>
            </a:r>
          </a:p>
        </p:txBody>
      </p:sp>
    </p:spTree>
    <p:extLst>
      <p:ext uri="{BB962C8B-B14F-4D97-AF65-F5344CB8AC3E}">
        <p14:creationId xmlns:p14="http://schemas.microsoft.com/office/powerpoint/2010/main" val="12771606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9B3186-6E71-475D-4ABD-025E29FC58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>
                <a:latin typeface="Sassoon Primary" pitchFamily="50" charset="0"/>
              </a:rPr>
              <a:t>How do we learn to read </a:t>
            </a:r>
            <a:br>
              <a:rPr lang="en-GB">
                <a:latin typeface="Sassoon Primary" pitchFamily="50" charset="0"/>
              </a:rPr>
            </a:br>
            <a:r>
              <a:rPr lang="en-GB">
                <a:latin typeface="Sassoon Primary" pitchFamily="50" charset="0"/>
              </a:rPr>
              <a:t>in school?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0E1B9B-AE83-B98C-F75A-AAACFE874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963" y="1800665"/>
            <a:ext cx="8107387" cy="4692208"/>
          </a:xfrm>
        </p:spPr>
        <p:txBody>
          <a:bodyPr>
            <a:normAutofit fontScale="92500" lnSpcReduction="10000"/>
          </a:bodyPr>
          <a:lstStyle/>
          <a:p>
            <a:r>
              <a:rPr lang="en-GB" sz="3600">
                <a:solidFill>
                  <a:schemeClr val="bg1"/>
                </a:solidFill>
                <a:latin typeface="Sassoon Primary" pitchFamily="50" charset="0"/>
              </a:rPr>
              <a:t>We learn the alphabet sounds first and then combinations of groups of 2 and 3 sounds.</a:t>
            </a:r>
          </a:p>
          <a:p>
            <a:r>
              <a:rPr lang="en-GB" sz="3600">
                <a:latin typeface="Sassoon Primary" pitchFamily="50" charset="0"/>
              </a:rPr>
              <a:t>ay </a:t>
            </a:r>
            <a:r>
              <a:rPr lang="en-GB" sz="3600" err="1">
                <a:latin typeface="Sassoon Primary" pitchFamily="50" charset="0"/>
              </a:rPr>
              <a:t>ee</a:t>
            </a:r>
            <a:r>
              <a:rPr lang="en-GB" sz="3600">
                <a:latin typeface="Sassoon Primary" pitchFamily="50" charset="0"/>
              </a:rPr>
              <a:t> are air – these are called SPECIAL FRIENDS.</a:t>
            </a:r>
          </a:p>
          <a:p>
            <a:r>
              <a:rPr lang="en-GB" sz="3600">
                <a:solidFill>
                  <a:schemeClr val="bg1"/>
                </a:solidFill>
                <a:latin typeface="Sassoon Primary" pitchFamily="50" charset="0"/>
              </a:rPr>
              <a:t>We blend words together. These are called GREEN words.</a:t>
            </a:r>
          </a:p>
          <a:p>
            <a:r>
              <a:rPr lang="en-GB" sz="3600">
                <a:latin typeface="Sassoon Primary" pitchFamily="50" charset="0"/>
              </a:rPr>
              <a:t>We practise reading words that can’t be sounded out. These are called RED words.</a:t>
            </a:r>
          </a:p>
        </p:txBody>
      </p:sp>
    </p:spTree>
    <p:extLst>
      <p:ext uri="{BB962C8B-B14F-4D97-AF65-F5344CB8AC3E}">
        <p14:creationId xmlns:p14="http://schemas.microsoft.com/office/powerpoint/2010/main" val="40084221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01350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0000"/>
                </a:solidFill>
                <a:latin typeface="Sassoon Primary" pitchFamily="50" charset="0"/>
                <a:ea typeface="Sassoon Infant Rg" panose="02000503030000020003" pitchFamily="50" charset="0"/>
              </a:rPr>
              <a:t>Red words.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9129" y="1378634"/>
            <a:ext cx="8425382" cy="1940116"/>
          </a:xfrm>
        </p:spPr>
        <p:txBody>
          <a:bodyPr>
            <a:normAutofit/>
          </a:bodyPr>
          <a:lstStyle/>
          <a:p>
            <a:r>
              <a:rPr lang="en-GB" sz="3200">
                <a:latin typeface="Sassoon Primary" pitchFamily="50" charset="0"/>
                <a:ea typeface="Sassoon Infant Rg" panose="02000503030000020003" pitchFamily="50" charset="0"/>
              </a:rPr>
              <a:t>Your child will also learn </a:t>
            </a:r>
            <a:r>
              <a:rPr lang="en-GB" sz="3200">
                <a:solidFill>
                  <a:srgbClr val="FF0000"/>
                </a:solidFill>
                <a:latin typeface="Sassoon Primary" pitchFamily="50" charset="0"/>
                <a:ea typeface="Sassoon Infant Rg" panose="02000503030000020003" pitchFamily="50" charset="0"/>
              </a:rPr>
              <a:t>RED words</a:t>
            </a:r>
            <a:r>
              <a:rPr lang="en-GB" sz="3200">
                <a:latin typeface="Sassoon Primary" pitchFamily="50" charset="0"/>
                <a:ea typeface="Sassoon Infant Rg" panose="02000503030000020003" pitchFamily="50" charset="0"/>
              </a:rPr>
              <a:t>. The </a:t>
            </a:r>
            <a:r>
              <a:rPr lang="en-GB" sz="3200">
                <a:solidFill>
                  <a:srgbClr val="FF0000"/>
                </a:solidFill>
                <a:latin typeface="Sassoon Primary" pitchFamily="50" charset="0"/>
                <a:ea typeface="Sassoon Infant Rg" panose="02000503030000020003" pitchFamily="50" charset="0"/>
              </a:rPr>
              <a:t>RED words </a:t>
            </a:r>
            <a:r>
              <a:rPr lang="en-GB" sz="3200">
                <a:latin typeface="Sassoon Primary" pitchFamily="50" charset="0"/>
                <a:ea typeface="Sassoon Infant Rg" panose="02000503030000020003" pitchFamily="50" charset="0"/>
              </a:rPr>
              <a:t>are known as ‘at a glance’ words as they can’t be sounded out and must be learned by rote.</a:t>
            </a:r>
          </a:p>
          <a:p>
            <a:endParaRPr lang="en-GB"/>
          </a:p>
        </p:txBody>
      </p:sp>
      <p:pic>
        <p:nvPicPr>
          <p:cNvPr id="4" name="Picture 6" descr="http://www.leics.gov.uk/hexagon_logo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3243" y="5877271"/>
            <a:ext cx="1312902" cy="855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Read Write Inc. Phonics: Red Word Cards (Read Write Inc. Phonics Second  Edition): Amazon.co.uk: Miskin, Ruth: 9780198374268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661" y="3539251"/>
            <a:ext cx="4536504" cy="2953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829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ad Write Inc.: A0 Speed Sounds Poster (READ WRITE INC PHONICS) by Gill Munton (2006-02-02)">
            <a:extLst>
              <a:ext uri="{FF2B5EF4-FFF2-40B4-BE49-F238E27FC236}">
                <a16:creationId xmlns:a16="http://schemas.microsoft.com/office/drawing/2014/main" id="{4CF089E5-C8EC-738A-B819-658E8D420F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235" y="931166"/>
            <a:ext cx="3921154" cy="5499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ad Write Inc. Phonics: Simple Speed Sounds Poster">
            <a:extLst>
              <a:ext uri="{FF2B5EF4-FFF2-40B4-BE49-F238E27FC236}">
                <a16:creationId xmlns:a16="http://schemas.microsoft.com/office/drawing/2014/main" id="{1C375725-DF97-2FCD-2584-D21AFBBAEC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11" y="124411"/>
            <a:ext cx="4714875" cy="5361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80922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567041-BD8A-FFA9-1635-AD744C88A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Sassoon Primary" pitchFamily="50" charset="0"/>
              </a:rPr>
              <a:t>Phonic Sounds.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5230C136-BD59-2404-B7DB-6FE18D1DDA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200">
                <a:latin typeface="Sassoon Primary" pitchFamily="50" charset="0"/>
              </a:rPr>
              <a:t>Go to …</a:t>
            </a:r>
          </a:p>
          <a:p>
            <a:r>
              <a:rPr lang="en-GB" sz="3200" err="1">
                <a:latin typeface="Sassoon Primary" pitchFamily="50" charset="0"/>
              </a:rPr>
              <a:t>Merrydale</a:t>
            </a:r>
            <a:r>
              <a:rPr lang="en-GB" sz="3200">
                <a:latin typeface="Sassoon Primary" pitchFamily="50" charset="0"/>
              </a:rPr>
              <a:t> Infants website using google.</a:t>
            </a:r>
          </a:p>
          <a:p>
            <a:r>
              <a:rPr lang="en-GB" sz="3200">
                <a:latin typeface="Sassoon Primary" pitchFamily="50" charset="0"/>
              </a:rPr>
              <a:t>Children (heading).</a:t>
            </a:r>
          </a:p>
          <a:p>
            <a:r>
              <a:rPr lang="en-GB" sz="3200">
                <a:latin typeface="Sassoon Primary" pitchFamily="50" charset="0"/>
              </a:rPr>
              <a:t>Phonics (heading).</a:t>
            </a:r>
          </a:p>
          <a:p>
            <a:r>
              <a:rPr lang="en-GB" sz="3200">
                <a:latin typeface="Sassoon Primary" pitchFamily="50" charset="0"/>
              </a:rPr>
              <a:t>How to teach blending video.</a:t>
            </a:r>
          </a:p>
          <a:p>
            <a:endParaRPr lang="en-GB" sz="3200">
              <a:latin typeface="Sassoon Primary" pitchFamily="50" charset="0"/>
            </a:endParaRPr>
          </a:p>
          <a:p>
            <a:r>
              <a:rPr lang="en-GB" sz="3200">
                <a:latin typeface="Sassoon Primary" pitchFamily="50" charset="0"/>
              </a:rPr>
              <a:t>PLEASE PRACTISE SOUNDS RATHER THAN LETTER NAMES.</a:t>
            </a:r>
          </a:p>
        </p:txBody>
      </p:sp>
    </p:spTree>
    <p:extLst>
      <p:ext uri="{BB962C8B-B14F-4D97-AF65-F5344CB8AC3E}">
        <p14:creationId xmlns:p14="http://schemas.microsoft.com/office/powerpoint/2010/main" val="37877253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>
                <a:latin typeface="Sassoon Primary" pitchFamily="50" charset="0"/>
                <a:ea typeface="Sassoon Infant Rg" panose="02000503030000020003" pitchFamily="50" charset="0"/>
              </a:rPr>
              <a:t>Please listen to your child read at least 4 times a week.</a:t>
            </a:r>
          </a:p>
        </p:txBody>
      </p:sp>
      <p:pic>
        <p:nvPicPr>
          <p:cNvPr id="4" name="Content Placeholder 3" descr="Dad reading to his son | Flickr - Photo Sharing!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766" y="1690689"/>
            <a:ext cx="5341401" cy="3880117"/>
          </a:xfr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8F4D7AA-748F-C447-345D-89DC5839DA77}"/>
              </a:ext>
            </a:extLst>
          </p:cNvPr>
          <p:cNvSpPr txBox="1"/>
          <p:nvPr/>
        </p:nvSpPr>
        <p:spPr>
          <a:xfrm>
            <a:off x="5770505" y="2222269"/>
            <a:ext cx="337349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latin typeface="Sassoon Primary" pitchFamily="50" charset="0"/>
              </a:rPr>
              <a:t>x1 10 mins a week</a:t>
            </a:r>
          </a:p>
          <a:p>
            <a:r>
              <a:rPr lang="en-GB" sz="2800">
                <a:latin typeface="Sassoon Primary" pitchFamily="50" charset="0"/>
              </a:rPr>
              <a:t>520 mins a year.</a:t>
            </a:r>
          </a:p>
          <a:p>
            <a:r>
              <a:rPr lang="en-GB" sz="2800">
                <a:latin typeface="Sassoon Primary" pitchFamily="50" charset="0"/>
              </a:rPr>
              <a:t>1560 x3 years.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9F4AF34-CE4B-1899-28BF-F8D67DAFF67B}"/>
              </a:ext>
            </a:extLst>
          </p:cNvPr>
          <p:cNvSpPr txBox="1"/>
          <p:nvPr/>
        </p:nvSpPr>
        <p:spPr>
          <a:xfrm>
            <a:off x="5770505" y="4351361"/>
            <a:ext cx="327502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solidFill>
                  <a:schemeClr val="bg1"/>
                </a:solidFill>
                <a:latin typeface="Sassoon Primary" pitchFamily="50" charset="0"/>
              </a:rPr>
              <a:t>x4 40 mins a week</a:t>
            </a:r>
          </a:p>
          <a:p>
            <a:r>
              <a:rPr lang="en-GB" sz="2800">
                <a:solidFill>
                  <a:schemeClr val="bg1"/>
                </a:solidFill>
                <a:latin typeface="Sassoon Primary" pitchFamily="50" charset="0"/>
              </a:rPr>
              <a:t>2080 mins a year.</a:t>
            </a:r>
          </a:p>
          <a:p>
            <a:r>
              <a:rPr lang="en-GB" sz="2800">
                <a:solidFill>
                  <a:schemeClr val="bg1"/>
                </a:solidFill>
                <a:latin typeface="Sassoon Primary" pitchFamily="50" charset="0"/>
              </a:rPr>
              <a:t>6240 mins x3 years.</a:t>
            </a:r>
          </a:p>
        </p:txBody>
      </p:sp>
    </p:spTree>
    <p:extLst>
      <p:ext uri="{BB962C8B-B14F-4D97-AF65-F5344CB8AC3E}">
        <p14:creationId xmlns:p14="http://schemas.microsoft.com/office/powerpoint/2010/main" val="2653868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Sassoon Primary" pitchFamily="50" charset="0"/>
                <a:ea typeface="Sassoon Infant Rg" panose="02000503030000020003" pitchFamily="50" charset="0"/>
              </a:rPr>
              <a:t>Reading books.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28649" y="1825625"/>
            <a:ext cx="7994845" cy="3970264"/>
          </a:xfrm>
        </p:spPr>
        <p:txBody>
          <a:bodyPr>
            <a:normAutofit/>
          </a:bodyPr>
          <a:lstStyle/>
          <a:p>
            <a:r>
              <a:rPr lang="en-GB" sz="3600">
                <a:latin typeface="Sassoon Primary" pitchFamily="50" charset="0"/>
                <a:ea typeface="Sassoon Infant Rg" panose="02000503030000020003" pitchFamily="50" charset="0"/>
              </a:rPr>
              <a:t>Each week your child will come home with reading cards/books or ditties which are short sentences. </a:t>
            </a:r>
          </a:p>
          <a:p>
            <a:r>
              <a:rPr lang="en-GB" sz="3600">
                <a:solidFill>
                  <a:schemeClr val="bg1"/>
                </a:solidFill>
                <a:latin typeface="Sassoon Primary" pitchFamily="50" charset="0"/>
                <a:ea typeface="Sassoon Infant Rg" panose="02000503030000020003" pitchFamily="50" charset="0"/>
              </a:rPr>
              <a:t>Please record this in their reading record book.</a:t>
            </a:r>
          </a:p>
          <a:p>
            <a:r>
              <a:rPr lang="en-GB" sz="3600">
                <a:latin typeface="Sassoon Primary" pitchFamily="50" charset="0"/>
                <a:ea typeface="Sassoon Infant Rg" panose="02000503030000020003" pitchFamily="50" charset="0"/>
              </a:rPr>
              <a:t>Adults will look at it and give your child a certificate.</a:t>
            </a:r>
          </a:p>
        </p:txBody>
      </p:sp>
    </p:spTree>
    <p:extLst>
      <p:ext uri="{BB962C8B-B14F-4D97-AF65-F5344CB8AC3E}">
        <p14:creationId xmlns:p14="http://schemas.microsoft.com/office/powerpoint/2010/main" val="27024226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903634"/>
          </a:xfrm>
        </p:spPr>
        <p:txBody>
          <a:bodyPr/>
          <a:lstStyle/>
          <a:p>
            <a:pPr algn="ctr"/>
            <a:r>
              <a:rPr lang="en-GB">
                <a:latin typeface="Sassoon Primary" pitchFamily="50" charset="0"/>
                <a:ea typeface="Sassoon Infant Rg" panose="02000503030000020003" pitchFamily="50" charset="0"/>
              </a:rPr>
              <a:t>Reading Record.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201" t="6951" b="5900"/>
          <a:stretch/>
        </p:blipFill>
        <p:spPr>
          <a:xfrm>
            <a:off x="827584" y="1268760"/>
            <a:ext cx="3917464" cy="518457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076056" y="1417638"/>
            <a:ext cx="3528392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latin typeface="Sassoon Infant Rg" panose="02000503030000020003" pitchFamily="50" charset="0"/>
                <a:ea typeface="Sassoon Infant Rg" panose="02000503030000020003" pitchFamily="50" charset="0"/>
              </a:rPr>
              <a:t>Your child will be given a reading record. It is very important to record how often your child is reading with you at home.</a:t>
            </a:r>
          </a:p>
          <a:p>
            <a:endParaRPr lang="en-GB" sz="2800">
              <a:latin typeface="Sassoon Infant Rg" panose="02000503030000020003" pitchFamily="50" charset="0"/>
              <a:ea typeface="Sassoon Infant Rg" panose="02000503030000020003" pitchFamily="50" charset="0"/>
            </a:endParaRPr>
          </a:p>
          <a:p>
            <a:r>
              <a:rPr lang="en-GB" sz="2800">
                <a:latin typeface="Sassoon Infant Rg" panose="02000503030000020003" pitchFamily="50" charset="0"/>
                <a:ea typeface="Sassoon Infant Rg" panose="02000503030000020003" pitchFamily="50" charset="0"/>
              </a:rPr>
              <a:t>How often your child reads will be regularly monitored by staff.</a:t>
            </a:r>
          </a:p>
          <a:p>
            <a:endParaRPr lang="en-GB">
              <a:latin typeface="+mj-lt"/>
            </a:endParaRPr>
          </a:p>
          <a:p>
            <a:endParaRPr lang="en-GB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818825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25" y="283081"/>
            <a:ext cx="4642338" cy="618978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261317" y="332656"/>
            <a:ext cx="319911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>
                <a:latin typeface="Sassoon Primary" pitchFamily="50" charset="0"/>
                <a:ea typeface="Sassoon Infant Rg" panose="02000503030000020003" pitchFamily="50" charset="0"/>
              </a:rPr>
              <a:t>The record can be really simple, put the date, title and initial, or a </a:t>
            </a:r>
          </a:p>
        </p:txBody>
      </p:sp>
      <p:sp>
        <p:nvSpPr>
          <p:cNvPr id="3" name="Smiley Face 2">
            <a:extLst>
              <a:ext uri="{FF2B5EF4-FFF2-40B4-BE49-F238E27FC236}">
                <a16:creationId xmlns:a16="http://schemas.microsoft.com/office/drawing/2014/main" id="{C059BE54-6072-1342-835C-DFC96892EDCF}"/>
              </a:ext>
            </a:extLst>
          </p:cNvPr>
          <p:cNvSpPr/>
          <p:nvPr/>
        </p:nvSpPr>
        <p:spPr>
          <a:xfrm>
            <a:off x="7596554" y="2293034"/>
            <a:ext cx="717452" cy="773723"/>
          </a:xfrm>
          <a:prstGeom prst="smileyFac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2434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>
                <a:latin typeface="Sassoon Primary" pitchFamily="50" charset="0"/>
                <a:ea typeface="Sassoon Infant Rg" panose="02000503030000020003" pitchFamily="50" charset="0"/>
              </a:rPr>
              <a:t>Reading Certificate.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460" y="1858184"/>
            <a:ext cx="5908562" cy="417646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363288" y="2644170"/>
            <a:ext cx="24712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latin typeface="Sassoon Primary" pitchFamily="50" charset="0"/>
                <a:ea typeface="Sassoon Infant Rg" panose="02000503030000020003" pitchFamily="50" charset="0"/>
              </a:rPr>
              <a:t>This is to congratulate their achievement</a:t>
            </a:r>
            <a:r>
              <a:rPr lang="en-GB" sz="2000">
                <a:latin typeface="Sassoon Primary" pitchFamily="50" charset="0"/>
                <a:ea typeface="Sassoon Infant Rg" panose="02000503030000020003" pitchFamily="50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912575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49188" y="116632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>
                <a:latin typeface="Sassoon Primary" pitchFamily="50" charset="0"/>
                <a:ea typeface="Sassoon Infant Rg" panose="02000503030000020003" pitchFamily="50" charset="0"/>
              </a:rPr>
              <a:t>How do we learn to write </a:t>
            </a:r>
            <a:br>
              <a:rPr lang="en-GB">
                <a:latin typeface="Sassoon Primary" pitchFamily="50" charset="0"/>
                <a:ea typeface="Sassoon Infant Rg" panose="02000503030000020003" pitchFamily="50" charset="0"/>
              </a:rPr>
            </a:br>
            <a:r>
              <a:rPr lang="en-GB">
                <a:latin typeface="Sassoon Primary" pitchFamily="50" charset="0"/>
                <a:ea typeface="Sassoon Infant Rg" panose="02000503030000020003" pitchFamily="50" charset="0"/>
              </a:rPr>
              <a:t>in school?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02" b="1553"/>
          <a:stretch/>
        </p:blipFill>
        <p:spPr>
          <a:xfrm>
            <a:off x="349188" y="1386384"/>
            <a:ext cx="3979206" cy="492663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937760" y="1864543"/>
            <a:ext cx="364102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latin typeface="Sassoon Primary" pitchFamily="50" charset="0"/>
                <a:ea typeface="Sassoon Infant Rg" panose="02000503030000020003" pitchFamily="50" charset="0"/>
              </a:rPr>
              <a:t>We use rhymes to help the children remember how to form the letter.</a:t>
            </a:r>
          </a:p>
          <a:p>
            <a:endParaRPr lang="en-GB" sz="2800">
              <a:latin typeface="Sassoon Primary" pitchFamily="50" charset="0"/>
              <a:ea typeface="Sassoon Infant Rg" panose="02000503030000020003" pitchFamily="50" charset="0"/>
            </a:endParaRPr>
          </a:p>
          <a:p>
            <a:r>
              <a:rPr lang="en-GB" sz="2800">
                <a:latin typeface="Sassoon Primary" pitchFamily="50" charset="0"/>
                <a:ea typeface="Sassoon Infant Rg" panose="02000503030000020003" pitchFamily="50" charset="0"/>
              </a:rPr>
              <a:t>A is:</a:t>
            </a:r>
          </a:p>
          <a:p>
            <a:endParaRPr lang="en-GB" sz="2800">
              <a:latin typeface="Sassoon Primary" pitchFamily="50" charset="0"/>
              <a:ea typeface="Sassoon Infant Rg" panose="02000503030000020003" pitchFamily="50" charset="0"/>
            </a:endParaRPr>
          </a:p>
          <a:p>
            <a:r>
              <a:rPr lang="en-GB" sz="2800">
                <a:latin typeface="Sassoon Primary" pitchFamily="50" charset="0"/>
                <a:ea typeface="Sassoon Infant Rg" panose="02000503030000020003" pitchFamily="50" charset="0"/>
              </a:rPr>
              <a:t>“ Around the apple, down the leaf.”</a:t>
            </a:r>
          </a:p>
        </p:txBody>
      </p:sp>
    </p:spTree>
    <p:extLst>
      <p:ext uri="{BB962C8B-B14F-4D97-AF65-F5344CB8AC3E}">
        <p14:creationId xmlns:p14="http://schemas.microsoft.com/office/powerpoint/2010/main" val="25181755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104F1E-1BB4-9CBB-ED8B-E53358BE6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750423"/>
          </a:xfrm>
        </p:spPr>
        <p:txBody>
          <a:bodyPr/>
          <a:lstStyle/>
          <a:p>
            <a:r>
              <a:rPr lang="en-GB">
                <a:latin typeface="Sassoon Primary" pitchFamily="50" charset="0"/>
              </a:rPr>
              <a:t>Pencil Grip Activities.</a:t>
            </a:r>
          </a:p>
        </p:txBody>
      </p:sp>
      <p:pic>
        <p:nvPicPr>
          <p:cNvPr id="5" name="Content Placeholder 4" descr="A group of kids making crafts&#10;&#10;Description automatically generated">
            <a:extLst>
              <a:ext uri="{FF2B5EF4-FFF2-40B4-BE49-F238E27FC236}">
                <a16:creationId xmlns:a16="http://schemas.microsoft.com/office/drawing/2014/main" id="{B386E87A-E62B-46D7-ED63-669BB64C8B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0957" y="1659665"/>
            <a:ext cx="4352925" cy="3264693"/>
          </a:xfrm>
        </p:spPr>
      </p:pic>
      <p:pic>
        <p:nvPicPr>
          <p:cNvPr id="9" name="Picture 8" descr="A group of children in a classroom&#10;&#10;Description automatically generated">
            <a:extLst>
              <a:ext uri="{FF2B5EF4-FFF2-40B4-BE49-F238E27FC236}">
                <a16:creationId xmlns:a16="http://schemas.microsoft.com/office/drawing/2014/main" id="{4948CB64-2663-DDAB-6274-6F458FFD27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19474" y="530176"/>
            <a:ext cx="3312942" cy="2484707"/>
          </a:xfrm>
          <a:prstGeom prst="rect">
            <a:avLst/>
          </a:prstGeom>
        </p:spPr>
      </p:pic>
      <p:pic>
        <p:nvPicPr>
          <p:cNvPr id="13" name="Picture 12" descr="A child playing with a toy&#10;&#10;Description automatically generated">
            <a:extLst>
              <a:ext uri="{FF2B5EF4-FFF2-40B4-BE49-F238E27FC236}">
                <a16:creationId xmlns:a16="http://schemas.microsoft.com/office/drawing/2014/main" id="{18D740F8-04DE-F647-50CE-55380F2C60F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46121" y="3047953"/>
            <a:ext cx="4100732" cy="3075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5476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oup of kids outside&#10;&#10;Description automatically generated">
            <a:extLst>
              <a:ext uri="{FF2B5EF4-FFF2-40B4-BE49-F238E27FC236}">
                <a16:creationId xmlns:a16="http://schemas.microsoft.com/office/drawing/2014/main" id="{39C5311B-8C3F-24D3-0008-5F172E1D8EB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2421" y="631433"/>
            <a:ext cx="4141763" cy="3106322"/>
          </a:xfrm>
          <a:prstGeom prst="rect">
            <a:avLst/>
          </a:prstGeom>
        </p:spPr>
      </p:pic>
      <p:pic>
        <p:nvPicPr>
          <p:cNvPr id="7" name="Picture 6" descr="A child standing on a tree stump&#10;&#10;Description automatically generated">
            <a:extLst>
              <a:ext uri="{FF2B5EF4-FFF2-40B4-BE49-F238E27FC236}">
                <a16:creationId xmlns:a16="http://schemas.microsoft.com/office/drawing/2014/main" id="{F9D103E3-341A-4CD2-7A99-977BE8FD90A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60138" y="1081745"/>
            <a:ext cx="4818185" cy="3613639"/>
          </a:xfrm>
          <a:prstGeom prst="rect">
            <a:avLst/>
          </a:prstGeom>
        </p:spPr>
      </p:pic>
      <p:pic>
        <p:nvPicPr>
          <p:cNvPr id="9" name="Picture 8" descr="A child playing with blocks&#10;&#10;Description automatically generated">
            <a:extLst>
              <a:ext uri="{FF2B5EF4-FFF2-40B4-BE49-F238E27FC236}">
                <a16:creationId xmlns:a16="http://schemas.microsoft.com/office/drawing/2014/main" id="{97C43702-90D8-429A-5C0C-A1A03498503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89476" y="3260919"/>
            <a:ext cx="3935437" cy="2951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0889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A7493-807C-08C3-73B6-DB73D67F64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49" y="175847"/>
            <a:ext cx="7886700" cy="1019908"/>
          </a:xfrm>
        </p:spPr>
        <p:txBody>
          <a:bodyPr/>
          <a:lstStyle/>
          <a:p>
            <a:r>
              <a:rPr lang="en-GB">
                <a:latin typeface="Sassoon Primary" pitchFamily="50" charset="0"/>
              </a:rPr>
              <a:t>How will writing change?</a:t>
            </a:r>
          </a:p>
        </p:txBody>
      </p:sp>
      <p:pic>
        <p:nvPicPr>
          <p:cNvPr id="2050" name="Picture 2" descr="EYFS Early Writing - Boothferry Primary School">
            <a:extLst>
              <a:ext uri="{FF2B5EF4-FFF2-40B4-BE49-F238E27FC236}">
                <a16:creationId xmlns:a16="http://schemas.microsoft.com/office/drawing/2014/main" id="{2AE0D0CE-95B3-590E-7939-0F3EA7FD18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814" y="1324929"/>
            <a:ext cx="8786371" cy="270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Content Placeholder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09" t="45539" r="18922" b="11385"/>
          <a:stretch/>
        </p:blipFill>
        <p:spPr>
          <a:xfrm>
            <a:off x="1519309" y="3727939"/>
            <a:ext cx="6105380" cy="2954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3849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02E9C3EC-767D-8514-2847-FA39BA10A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Sassoon Primary" pitchFamily="50" charset="0"/>
              </a:rPr>
              <a:t>By the end of F2…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38DCB4F-B37C-D023-7EA3-4D66468C696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61" t="3488" r="19954" b="23487"/>
          <a:stretch/>
        </p:blipFill>
        <p:spPr>
          <a:xfrm>
            <a:off x="970671" y="1484776"/>
            <a:ext cx="7399606" cy="5008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211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61" t="3488" r="19954" b="23487"/>
          <a:stretch/>
        </p:blipFill>
        <p:spPr>
          <a:xfrm>
            <a:off x="1589648" y="239151"/>
            <a:ext cx="5697417" cy="5008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8757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96B24"/>
      </a:accent1>
      <a:accent2>
        <a:srgbClr val="4EA72E"/>
      </a:accent2>
      <a:accent3>
        <a:srgbClr val="156082"/>
      </a:accent3>
      <a:accent4>
        <a:srgbClr val="0F9ED5"/>
      </a:accent4>
      <a:accent5>
        <a:srgbClr val="A02B93"/>
      </a:accent5>
      <a:accent6>
        <a:srgbClr val="E97132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97E0A228-C590-4D20-B05F-A6BF04A05448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c392e7c-675a-48a1-8a71-6b629c21f442" xsi:nil="true"/>
    <lcf76f155ced4ddcb4097134ff3c332f xmlns="63f7def8-8785-40a9-a5b5-1851c2f03225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B1F5F038AAA4748BB9C17399F36E4B5" ma:contentTypeVersion="16" ma:contentTypeDescription="Create a new document." ma:contentTypeScope="" ma:versionID="1230416c11371bb7c2fe3acdf73fb569">
  <xsd:schema xmlns:xsd="http://www.w3.org/2001/XMLSchema" xmlns:xs="http://www.w3.org/2001/XMLSchema" xmlns:p="http://schemas.microsoft.com/office/2006/metadata/properties" xmlns:ns2="63f7def8-8785-40a9-a5b5-1851c2f03225" xmlns:ns3="3c392e7c-675a-48a1-8a71-6b629c21f442" targetNamespace="http://schemas.microsoft.com/office/2006/metadata/properties" ma:root="true" ma:fieldsID="696ccaa2e5eefdb8ae7e6cac28fa0529" ns2:_="" ns3:_="">
    <xsd:import namespace="63f7def8-8785-40a9-a5b5-1851c2f03225"/>
    <xsd:import namespace="3c392e7c-675a-48a1-8a71-6b629c21f44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f7def8-8785-40a9-a5b5-1851c2f0322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1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a201855a-3ad6-41c5-8fd6-1d8364229c6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c392e7c-675a-48a1-8a71-6b629c21f442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7c848452-0af4-4b2a-8297-e8177056adb4}" ma:internalName="TaxCatchAll" ma:showField="CatchAllData" ma:web="3c392e7c-675a-48a1-8a71-6b629c21f44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3602A07-B577-4F6A-9338-1FF65004C7E8}">
  <ds:schemaRefs>
    <ds:schemaRef ds:uri="3c392e7c-675a-48a1-8a71-6b629c21f442"/>
    <ds:schemaRef ds:uri="63f7def8-8785-40a9-a5b5-1851c2f03225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F387CDF7-5E39-4DDB-B96B-C2A6454D695E}">
  <ds:schemaRefs>
    <ds:schemaRef ds:uri="3c392e7c-675a-48a1-8a71-6b629c21f442"/>
    <ds:schemaRef ds:uri="63f7def8-8785-40a9-a5b5-1851c2f0322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33A758AA-E868-4CEE-9298-FFD95C6EEC3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524</Words>
  <Application>Microsoft Office PowerPoint</Application>
  <PresentationFormat>On-screen Show (4:3)</PresentationFormat>
  <Paragraphs>73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Aptos</vt:lpstr>
      <vt:lpstr>Aptos Display</vt:lpstr>
      <vt:lpstr>Arial</vt:lpstr>
      <vt:lpstr>Sassoon Infant Rg</vt:lpstr>
      <vt:lpstr>Sassoon Primary</vt:lpstr>
      <vt:lpstr>Office Theme</vt:lpstr>
      <vt:lpstr>  Literacy in F2   </vt:lpstr>
      <vt:lpstr>Ways to help your child…</vt:lpstr>
      <vt:lpstr>Types of reading.</vt:lpstr>
      <vt:lpstr>Reading for pleasure.</vt:lpstr>
      <vt:lpstr>How do we learn to read  in school?</vt:lpstr>
      <vt:lpstr>Red words.</vt:lpstr>
      <vt:lpstr>PowerPoint Presentation</vt:lpstr>
      <vt:lpstr>Phonic Sounds.</vt:lpstr>
      <vt:lpstr>Please listen to your child read at least 4 times a week.</vt:lpstr>
      <vt:lpstr>Reading books.</vt:lpstr>
      <vt:lpstr>Reading Record.</vt:lpstr>
      <vt:lpstr>PowerPoint Presentation</vt:lpstr>
      <vt:lpstr>Reading Certificate.</vt:lpstr>
      <vt:lpstr>How do we learn to write  in school?</vt:lpstr>
      <vt:lpstr>Pencil Grip Activities.</vt:lpstr>
      <vt:lpstr>PowerPoint Presentation</vt:lpstr>
      <vt:lpstr>How will writing change?</vt:lpstr>
      <vt:lpstr>By the end of F2…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</dc:title>
  <dc:creator>Nicky</dc:creator>
  <cp:lastModifiedBy>A Skinner</cp:lastModifiedBy>
  <cp:revision>1</cp:revision>
  <dcterms:created xsi:type="dcterms:W3CDTF">2009-11-15T20:16:32Z</dcterms:created>
  <dcterms:modified xsi:type="dcterms:W3CDTF">2026-01-26T15:36:27Z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0x0101009B1F5F038AAA4748BB9C17399F36E4B5</vt:lpwstr>
  </property>
  <property fmtid="{D5CDD505-2E9C-101B-9397-08002B2CF9AE}" pid="3" name="Order">
    <vt:r8>2671200</vt:r8>
  </property>
  <property fmtid="{D5CDD505-2E9C-101B-9397-08002B2CF9AE}" pid="4" name="MediaServiceImageTags">
    <vt:lpwstr/>
  </property>
</Properties>
</file>