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0" r:id="rId2"/>
    <p:sldId id="271" r:id="rId3"/>
    <p:sldId id="265" r:id="rId4"/>
    <p:sldId id="282" r:id="rId5"/>
    <p:sldId id="283" r:id="rId6"/>
    <p:sldId id="269" r:id="rId7"/>
    <p:sldId id="274" r:id="rId8"/>
    <p:sldId id="280" r:id="rId9"/>
    <p:sldId id="281" r:id="rId10"/>
    <p:sldId id="288" r:id="rId11"/>
    <p:sldId id="289" r:id="rId12"/>
    <p:sldId id="285" r:id="rId13"/>
    <p:sldId id="286" r:id="rId14"/>
    <p:sldId id="284" r:id="rId15"/>
    <p:sldId id="275" r:id="rId16"/>
    <p:sldId id="276" r:id="rId17"/>
    <p:sldId id="277" r:id="rId18"/>
    <p:sldId id="278" r:id="rId19"/>
    <p:sldId id="27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>
      <p:cViewPr varScale="1">
        <p:scale>
          <a:sx n="73" d="100"/>
          <a:sy n="73" d="100"/>
        </p:scale>
        <p:origin x="38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94E8138-834E-4149-8774-80B31B7282B5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9C04DA6-7E0D-44C4-A9BE-EB92B2E5091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E46A6-DED1-4012-A71D-D5B519D9EBFB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21A85-CFB3-4CE5-B5D2-51B46EB66B0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B67ECF-E969-4B84-858C-156600B7EBC2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C0586A-0554-4F60-9A61-6011847A2D3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19883A-8B29-44A1-8577-467819D32E77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70EB1E-046C-4C48-BE11-129628309F3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40921C-5922-4550-9647-1E2B68C49EEC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25C537-F5E4-4102-A0CE-EE7B6E17BCD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2F189B-E5BB-48DB-8836-0A9348367AE1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83667C-0861-446A-919D-1E5AA2B74E1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B1D5D-82EA-498E-BB78-8EF519A4C651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5CF39-9467-4389-8EC6-4F19BC49CCA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82B71E-2545-4949-AB39-EB529340FEDF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8639C8-097F-4FA1-A337-0815EB121C2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6BFBCB8-E5FE-4CD4-A5FB-C174800D6851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F723386-FD48-460F-9899-EC5C50B0022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D0C3E-61DC-437E-92FC-8A2307CAAF02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21A31-65C3-4B3F-A6EA-98FAA9F52E6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F1894-B575-46DD-9176-6BD46256B09D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2152D-7727-42E0-8150-3F845804A20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3B6F3E99-B1A7-45DD-A465-1EDC292927DB}" type="datetimeFigureOut">
              <a:rPr lang="en-US"/>
              <a:pPr>
                <a:defRPr/>
              </a:pPr>
              <a:t>9/14/2020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17B640B6-77D4-4F99-80BC-664A54A0F3F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4" r:id="rId4"/>
    <p:sldLayoutId id="2147483735" r:id="rId5"/>
    <p:sldLayoutId id="2147483736" r:id="rId6"/>
    <p:sldLayoutId id="2147483730" r:id="rId7"/>
    <p:sldLayoutId id="2147483737" r:id="rId8"/>
    <p:sldLayoutId id="2147483738" r:id="rId9"/>
    <p:sldLayoutId id="2147483729" r:id="rId10"/>
    <p:sldLayoutId id="214748372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3816424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6600" dirty="0" smtClean="0"/>
              <a:t>Literacy </a:t>
            </a:r>
            <a:r>
              <a:rPr lang="en-GB" sz="6600" dirty="0" smtClean="0"/>
              <a:t>Information</a:t>
            </a:r>
            <a:r>
              <a:rPr lang="en-GB" sz="6600" dirty="0" smtClean="0"/>
              <a:t/>
            </a:r>
            <a:br>
              <a:rPr lang="en-GB" sz="6600" dirty="0" smtClean="0"/>
            </a:b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73954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5732462"/>
          </a:xfrm>
        </p:spPr>
        <p:txBody>
          <a:bodyPr/>
          <a:lstStyle/>
          <a:p>
            <a:r>
              <a:rPr lang="en-GB" sz="3600" dirty="0" smtClean="0"/>
              <a:t>In the English language we need to learn 44 sounds (phonemes) using just 26 letters (graphemes).</a:t>
            </a:r>
          </a:p>
          <a:p>
            <a:endParaRPr lang="en-GB" sz="3600" dirty="0" smtClean="0"/>
          </a:p>
          <a:p>
            <a:r>
              <a:rPr lang="en-GB" sz="3600" dirty="0" smtClean="0"/>
              <a:t>We teach pure sounds </a:t>
            </a:r>
            <a:r>
              <a:rPr lang="en-GB" sz="3600" b="1" u="sng" dirty="0" smtClean="0"/>
              <a:t>not letter names</a:t>
            </a:r>
          </a:p>
          <a:p>
            <a:endParaRPr lang="en-GB" sz="3600" b="1" u="sng" dirty="0" smtClean="0"/>
          </a:p>
          <a:p>
            <a:r>
              <a:rPr lang="en-GB" sz="3600" dirty="0" smtClean="0"/>
              <a:t>By pure sounds we mean              s  a  t   </a:t>
            </a:r>
            <a:r>
              <a:rPr lang="en-GB" sz="3600" b="1" u="sng" dirty="0" smtClean="0"/>
              <a:t>not</a:t>
            </a:r>
            <a:r>
              <a:rPr lang="en-GB" sz="3600" dirty="0" smtClean="0"/>
              <a:t>   S A T </a:t>
            </a:r>
          </a:p>
          <a:p>
            <a:endParaRPr lang="en-GB" sz="3600" dirty="0"/>
          </a:p>
          <a:p>
            <a:endParaRPr lang="en-GB" sz="4800" dirty="0" smtClean="0"/>
          </a:p>
          <a:p>
            <a:endParaRPr lang="en-GB" sz="4800" dirty="0"/>
          </a:p>
          <a:p>
            <a:r>
              <a:rPr lang="en-GB" sz="4800" dirty="0" smtClean="0"/>
              <a:t>   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241253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Sounds are introduced in sets</a:t>
            </a:r>
          </a:p>
          <a:p>
            <a:pPr>
              <a:buFont typeface="Wingdings" pitchFamily="2" charset="2"/>
              <a:buChar char="v"/>
            </a:pPr>
            <a:endParaRPr lang="en-GB" dirty="0" smtClean="0"/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Set 1: s a t p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Set 2: </a:t>
            </a:r>
            <a:r>
              <a:rPr lang="en-GB" dirty="0" err="1" smtClean="0"/>
              <a:t>i</a:t>
            </a:r>
            <a:r>
              <a:rPr lang="en-GB" dirty="0" smtClean="0"/>
              <a:t> n m d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Set 3: g o c k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Set 4: </a:t>
            </a:r>
            <a:r>
              <a:rPr lang="en-GB" dirty="0" err="1" smtClean="0"/>
              <a:t>ck</a:t>
            </a:r>
            <a:r>
              <a:rPr lang="en-GB" dirty="0" smtClean="0"/>
              <a:t> e u r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Set 5: h b f </a:t>
            </a:r>
            <a:r>
              <a:rPr lang="en-GB" dirty="0" err="1" smtClean="0"/>
              <a:t>ff</a:t>
            </a:r>
            <a:r>
              <a:rPr lang="en-GB" dirty="0" smtClean="0"/>
              <a:t> l </a:t>
            </a:r>
            <a:r>
              <a:rPr lang="en-GB" dirty="0" err="1" smtClean="0"/>
              <a:t>ll</a:t>
            </a:r>
            <a:r>
              <a:rPr lang="en-GB" dirty="0" smtClean="0"/>
              <a:t> </a:t>
            </a:r>
            <a:r>
              <a:rPr lang="en-GB" dirty="0" err="1" smtClean="0"/>
              <a:t>ss</a:t>
            </a:r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Phase 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9188" y="116632"/>
            <a:ext cx="8229600" cy="1143000"/>
          </a:xfrm>
        </p:spPr>
        <p:txBody>
          <a:bodyPr/>
          <a:lstStyle/>
          <a:p>
            <a:pPr algn="ctr"/>
            <a:r>
              <a:rPr lang="en-GB" dirty="0" smtClean="0"/>
              <a:t>Single </a:t>
            </a:r>
            <a:r>
              <a:rPr lang="en-GB" dirty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Sounds</a:t>
            </a:r>
            <a:r>
              <a:rPr lang="en-GB" dirty="0" smtClean="0"/>
              <a:t> - Rhymes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2" b="1553"/>
          <a:stretch/>
        </p:blipFill>
        <p:spPr>
          <a:xfrm>
            <a:off x="755576" y="1124744"/>
            <a:ext cx="4536504" cy="56166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52120" y="1259632"/>
            <a:ext cx="27363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We use rhymes to help the children remember how to form the letter.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 smtClean="0">
                <a:latin typeface="+mj-lt"/>
              </a:rPr>
              <a:t>For example, a is: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 smtClean="0">
                <a:latin typeface="+mj-lt"/>
              </a:rPr>
              <a:t>“ Around the apple, down the leaf.”</a:t>
            </a: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8175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Digraphs - Rhymes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66" r="4704"/>
          <a:stretch/>
        </p:blipFill>
        <p:spPr>
          <a:xfrm>
            <a:off x="1115616" y="1124744"/>
            <a:ext cx="3816424" cy="55412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48064" y="1259632"/>
            <a:ext cx="32403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Digraphs are sounds made from 2 letters paired together.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 smtClean="0">
                <a:latin typeface="+mj-lt"/>
              </a:rPr>
              <a:t>For example, ‘</a:t>
            </a:r>
            <a:r>
              <a:rPr lang="en-GB" sz="2000" dirty="0" err="1" smtClean="0">
                <a:latin typeface="+mj-lt"/>
              </a:rPr>
              <a:t>ai</a:t>
            </a:r>
            <a:r>
              <a:rPr lang="en-GB" sz="2000" dirty="0" smtClean="0">
                <a:latin typeface="+mj-lt"/>
              </a:rPr>
              <a:t>’ in rain.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 smtClean="0">
                <a:latin typeface="+mj-lt"/>
              </a:rPr>
              <a:t>We also use rhymes to help the children remember the digraphs.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 smtClean="0">
                <a:latin typeface="+mj-lt"/>
              </a:rPr>
              <a:t>For example, ‘</a:t>
            </a:r>
            <a:r>
              <a:rPr lang="en-GB" sz="2000" dirty="0" err="1" smtClean="0">
                <a:latin typeface="+mj-lt"/>
              </a:rPr>
              <a:t>ai</a:t>
            </a:r>
            <a:r>
              <a:rPr lang="en-GB" sz="2000" dirty="0" smtClean="0">
                <a:latin typeface="+mj-lt"/>
              </a:rPr>
              <a:t>’ is ‘snail in the rain’.</a:t>
            </a: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Tricky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child will also learn sight words. The red ones are known as tricky words as they cannot be sounded out.</a:t>
            </a:r>
          </a:p>
          <a:p>
            <a:endParaRPr lang="en-GB" dirty="0"/>
          </a:p>
        </p:txBody>
      </p:sp>
      <p:pic>
        <p:nvPicPr>
          <p:cNvPr id="4" name="Picture 6" descr="http://www.leics.gov.uk/hexagon_logo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243" y="5877271"/>
            <a:ext cx="1312902" cy="85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748190"/>
              </p:ext>
            </p:extLst>
          </p:nvPr>
        </p:nvGraphicFramePr>
        <p:xfrm>
          <a:off x="2250624" y="2852935"/>
          <a:ext cx="6436175" cy="3744468"/>
        </p:xfrm>
        <a:graphic>
          <a:graphicData uri="http://schemas.openxmlformats.org/drawingml/2006/table">
            <a:tbl>
              <a:tblPr firstRow="1" firstCol="1" bandRow="1"/>
              <a:tblGrid>
                <a:gridCol w="1577136">
                  <a:extLst>
                    <a:ext uri="{9D8B030D-6E8A-4147-A177-3AD203B41FA5}">
                      <a16:colId xmlns:a16="http://schemas.microsoft.com/office/drawing/2014/main" val="3342712068"/>
                    </a:ext>
                  </a:extLst>
                </a:gridCol>
                <a:gridCol w="1325094">
                  <a:extLst>
                    <a:ext uri="{9D8B030D-6E8A-4147-A177-3AD203B41FA5}">
                      <a16:colId xmlns:a16="http://schemas.microsoft.com/office/drawing/2014/main" val="653580694"/>
                    </a:ext>
                  </a:extLst>
                </a:gridCol>
                <a:gridCol w="1339038">
                  <a:extLst>
                    <a:ext uri="{9D8B030D-6E8A-4147-A177-3AD203B41FA5}">
                      <a16:colId xmlns:a16="http://schemas.microsoft.com/office/drawing/2014/main" val="842132829"/>
                    </a:ext>
                  </a:extLst>
                </a:gridCol>
                <a:gridCol w="1228569">
                  <a:extLst>
                    <a:ext uri="{9D8B030D-6E8A-4147-A177-3AD203B41FA5}">
                      <a16:colId xmlns:a16="http://schemas.microsoft.com/office/drawing/2014/main" val="627790181"/>
                    </a:ext>
                  </a:extLst>
                </a:gridCol>
                <a:gridCol w="966338">
                  <a:extLst>
                    <a:ext uri="{9D8B030D-6E8A-4147-A177-3AD203B41FA5}">
                      <a16:colId xmlns:a16="http://schemas.microsoft.com/office/drawing/2014/main" val="2583234935"/>
                    </a:ext>
                  </a:extLst>
                </a:gridCol>
              </a:tblGrid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dad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him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586682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had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6418841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back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8713"/>
                  </a:ext>
                </a:extLst>
              </a:tr>
              <a:tr h="190031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off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1396558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7347161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big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mum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353051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will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you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4351804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1147207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now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4899799"/>
                  </a:ext>
                </a:extLst>
              </a:tr>
              <a:tr h="190031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down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646734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them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look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2028526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too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her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1188237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went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said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3503728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it’s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have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were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5000253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from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like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2419093"/>
                  </a:ext>
                </a:extLst>
              </a:tr>
              <a:tr h="190031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little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215365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just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6420294"/>
                  </a:ext>
                </a:extLst>
              </a:tr>
              <a:tr h="192139"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help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5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659" marR="18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640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8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81"/>
          <a:stretch/>
        </p:blipFill>
        <p:spPr>
          <a:xfrm>
            <a:off x="194792" y="2060848"/>
            <a:ext cx="8949208" cy="3673179"/>
          </a:xfrm>
        </p:spPr>
      </p:pic>
      <p:sp>
        <p:nvSpPr>
          <p:cNvPr id="5" name="TextBox 4"/>
          <p:cNvSpPr txBox="1"/>
          <p:nvPr/>
        </p:nvSpPr>
        <p:spPr>
          <a:xfrm>
            <a:off x="827584" y="548680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+mj-lt"/>
              </a:rPr>
              <a:t>BLENDING</a:t>
            </a:r>
          </a:p>
          <a:p>
            <a:endParaRPr lang="en-GB" dirty="0">
              <a:latin typeface="+mj-lt"/>
            </a:endParaRPr>
          </a:p>
          <a:p>
            <a:r>
              <a:rPr lang="en-GB" dirty="0" smtClean="0">
                <a:latin typeface="+mj-lt"/>
              </a:rPr>
              <a:t>We teach the children to </a:t>
            </a:r>
            <a:r>
              <a:rPr lang="en-GB" b="1" dirty="0" smtClean="0">
                <a:latin typeface="+mj-lt"/>
              </a:rPr>
              <a:t>blend</a:t>
            </a:r>
            <a:r>
              <a:rPr lang="en-GB" dirty="0" smtClean="0">
                <a:latin typeface="+mj-lt"/>
              </a:rPr>
              <a:t> sounds </a:t>
            </a:r>
            <a:r>
              <a:rPr lang="en-GB" dirty="0" smtClean="0">
                <a:latin typeface="+mj-lt"/>
              </a:rPr>
              <a:t>together to make real words; </a:t>
            </a:r>
            <a:r>
              <a:rPr lang="en-GB" dirty="0" smtClean="0">
                <a:latin typeface="+mj-lt"/>
              </a:rPr>
              <a:t>“Look at the letter, say the sounds and blend the sounds together.”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41505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I help at home?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0"/>
          <a:stretch/>
        </p:blipFill>
        <p:spPr>
          <a:xfrm>
            <a:off x="0" y="1196753"/>
            <a:ext cx="9144000" cy="568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8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ad reading to his son | Flickr - Photo Sharing!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556792"/>
            <a:ext cx="6783643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Please listen to your child read at least 4 times a week.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386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Each week your child will take two reading home.</a:t>
            </a:r>
          </a:p>
          <a:p>
            <a:r>
              <a:rPr lang="en-GB" dirty="0" smtClean="0"/>
              <a:t>PM book and a phonics based book.</a:t>
            </a:r>
          </a:p>
          <a:p>
            <a:r>
              <a:rPr lang="en-GB" dirty="0" smtClean="0"/>
              <a:t>BOTH are as important as each other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Two reading books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937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Sight Words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7" t="22979" r="13633" b="14102"/>
          <a:stretch/>
        </p:blipFill>
        <p:spPr bwMode="auto">
          <a:xfrm>
            <a:off x="374473" y="1196752"/>
            <a:ext cx="7725919" cy="5042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427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Reading Record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6951" b="5900"/>
          <a:stretch/>
        </p:blipFill>
        <p:spPr>
          <a:xfrm>
            <a:off x="827584" y="1268760"/>
            <a:ext cx="3917464" cy="51845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76056" y="1417638"/>
            <a:ext cx="352839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Your child will be given a reading record. It is very important to record how often your child is reading with you at home.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How often your child reads will be regularly monitored by staff.</a:t>
            </a: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1882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51435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868144" y="332656"/>
            <a:ext cx="2592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 record can be really simple, put the date, title and initials, that’s all you need!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542434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Reading Certificate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24745"/>
            <a:ext cx="5908562" cy="41764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63288" y="1268760"/>
            <a:ext cx="2736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If your child reads more than 4 or more times a week they will receive a certificate to congratulate their achievement</a:t>
            </a:r>
            <a:r>
              <a:rPr lang="en-GB" sz="2000" dirty="0" smtClean="0">
                <a:latin typeface="+mj-lt"/>
              </a:rPr>
              <a:t>.</a:t>
            </a: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91257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1" y="0"/>
            <a:ext cx="91265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1396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81"/>
            <a:ext cx="9144000" cy="687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843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279211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35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75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" y="2348"/>
            <a:ext cx="9169435" cy="685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043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1782</TotalTime>
  <Words>446</Words>
  <Application>Microsoft Office PowerPoint</Application>
  <PresentationFormat>On-screen Show (4:3)</PresentationFormat>
  <Paragraphs>141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Calibri</vt:lpstr>
      <vt:lpstr>Comic Sans MS</vt:lpstr>
      <vt:lpstr>Lucida Sans Unicode</vt:lpstr>
      <vt:lpstr>Times New Roman</vt:lpstr>
      <vt:lpstr>Verdana</vt:lpstr>
      <vt:lpstr>Wingdings</vt:lpstr>
      <vt:lpstr>Wingdings 2</vt:lpstr>
      <vt:lpstr>Wingdings 3</vt:lpstr>
      <vt:lpstr>Concourse</vt:lpstr>
      <vt:lpstr>Literacy Information </vt:lpstr>
      <vt:lpstr>PowerPoint Presentation</vt:lpstr>
      <vt:lpstr>Phase 2</vt:lpstr>
      <vt:lpstr>Single Sounds - Rhymes</vt:lpstr>
      <vt:lpstr>Digraphs - Rhymes</vt:lpstr>
      <vt:lpstr>Tricky words</vt:lpstr>
      <vt:lpstr>PowerPoint Presentation</vt:lpstr>
      <vt:lpstr>How can I help at home?</vt:lpstr>
      <vt:lpstr>Please listen to your child read at least 4 times a week.</vt:lpstr>
      <vt:lpstr>Two reading books</vt:lpstr>
      <vt:lpstr>Sight Words</vt:lpstr>
      <vt:lpstr>Reading Record</vt:lpstr>
      <vt:lpstr>PowerPoint Presentation</vt:lpstr>
      <vt:lpstr>Reading Certificate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Nicky</dc:creator>
  <cp:lastModifiedBy>Sophie Skelton</cp:lastModifiedBy>
  <cp:revision>36</cp:revision>
  <dcterms:created xsi:type="dcterms:W3CDTF">2009-11-15T20:16:32Z</dcterms:created>
  <dcterms:modified xsi:type="dcterms:W3CDTF">2020-09-14T14:50:14Z</dcterms:modified>
</cp:coreProperties>
</file>