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32C403-6026-451B-9F34-01C6B416287C}" v="22" dt="2025-08-28T14:39:51.2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3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280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6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642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04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018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940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35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358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587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0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832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64B989-674E-4EBA-87F1-1E1FC15108B3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3031F8-955A-45F4-867F-C4FEE70E5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647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B089790-F4B6-46A7-BB28-7B74A9A9EF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9057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4972BF-CA36-D126-1C29-DCD7FD22633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370"/>
          <a:stretch/>
        </p:blipFill>
        <p:spPr>
          <a:xfrm>
            <a:off x="20" y="1"/>
            <a:ext cx="9905979" cy="6068290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9DE3F54D-33BC-4382-A2AB-5E002F0F1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47" y="5029199"/>
            <a:ext cx="9935353" cy="1828800"/>
            <a:chOff x="-305" y="2987478"/>
            <a:chExt cx="12188952" cy="18288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798451A-4EC8-4869-8DFB-BCE4E00BE5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0ECD12F-47FF-48FE-A827-069775A8A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8928757-970C-4B99-9F9C-0C07E4A945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27" name="Freeform: Shape 26">
              <a:extLst>
                <a:ext uri="{FF2B5EF4-FFF2-40B4-BE49-F238E27FC236}">
                  <a16:creationId xmlns:a16="http://schemas.microsoft.com/office/drawing/2014/main" id="{1213505B-6136-49EC-951C-1FDA2A6C5B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32489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C82BE3F-FC8C-D52C-0800-9B3805E69E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866"/>
          <a:stretch/>
        </p:blipFill>
        <p:spPr>
          <a:xfrm>
            <a:off x="0" y="1097280"/>
            <a:ext cx="9906000" cy="52365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9AFE14-6D71-2D5A-2D41-248289B0AE2A}"/>
              </a:ext>
            </a:extLst>
          </p:cNvPr>
          <p:cNvSpPr txBox="1"/>
          <p:nvPr/>
        </p:nvSpPr>
        <p:spPr>
          <a:xfrm>
            <a:off x="254000" y="285477"/>
            <a:ext cx="1259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Gill Sans MT" panose="020B0502020104020203" pitchFamily="34" charset="0"/>
              </a:rPr>
              <a:t>Structures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D8F3D-672E-B492-A803-19703F736357}"/>
              </a:ext>
            </a:extLst>
          </p:cNvPr>
          <p:cNvSpPr txBox="1"/>
          <p:nvPr/>
        </p:nvSpPr>
        <p:spPr>
          <a:xfrm>
            <a:off x="3025140" y="285476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1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33FC48-8F2D-68FE-EACB-5B981A7D58FE}"/>
              </a:ext>
            </a:extLst>
          </p:cNvPr>
          <p:cNvSpPr txBox="1"/>
          <p:nvPr/>
        </p:nvSpPr>
        <p:spPr>
          <a:xfrm>
            <a:off x="7426960" y="285475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2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30131F-9231-1918-E3E0-DAC0DD033DD2}"/>
              </a:ext>
            </a:extLst>
          </p:cNvPr>
          <p:cNvSpPr txBox="1"/>
          <p:nvPr/>
        </p:nvSpPr>
        <p:spPr>
          <a:xfrm>
            <a:off x="3015061" y="697169"/>
            <a:ext cx="7906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Towers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2C67CA-5689-2AAD-1E95-A257108AD6CB}"/>
              </a:ext>
            </a:extLst>
          </p:cNvPr>
          <p:cNvSpPr txBox="1"/>
          <p:nvPr/>
        </p:nvSpPr>
        <p:spPr>
          <a:xfrm>
            <a:off x="7023167" y="702036"/>
            <a:ext cx="15785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Baby bear’s chair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08987C-97F1-27EC-FFF6-71A3AEA4231F}"/>
              </a:ext>
            </a:extLst>
          </p:cNvPr>
          <p:cNvSpPr/>
          <p:nvPr/>
        </p:nvSpPr>
        <p:spPr>
          <a:xfrm>
            <a:off x="1917700" y="1631950"/>
            <a:ext cx="4000500" cy="1168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F4B1FC-892E-694E-3D4D-CB04A5BB2531}"/>
              </a:ext>
            </a:extLst>
          </p:cNvPr>
          <p:cNvSpPr txBox="1"/>
          <p:nvPr/>
        </p:nvSpPr>
        <p:spPr>
          <a:xfrm>
            <a:off x="1936066" y="1605949"/>
            <a:ext cx="387273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 dirty="0">
                <a:effectLst/>
                <a:latin typeface="Gill Sans MT" panose="020B0502020104020203" pitchFamily="34" charset="0"/>
              </a:rPr>
              <a:t>To use scissors competently, confidently and with growing accuracy.</a:t>
            </a:r>
          </a:p>
          <a:p>
            <a:r>
              <a:rPr lang="en-GB" sz="900" dirty="0">
                <a:latin typeface="Gill Sans MT" panose="020B0502020104020203" pitchFamily="34" charset="0"/>
              </a:rPr>
              <a:t>To cut large shapes and thicker materials, such as card.</a:t>
            </a:r>
          </a:p>
          <a:p>
            <a:r>
              <a:rPr lang="en-GB" sz="900" dirty="0">
                <a:latin typeface="Gill Sans MT" panose="020B0502020104020203" pitchFamily="34" charset="0"/>
              </a:rPr>
              <a:t>To choose between a small number of materials.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087F4B-B132-33A4-26DB-48D282AF3077}"/>
              </a:ext>
            </a:extLst>
          </p:cNvPr>
          <p:cNvSpPr/>
          <p:nvPr/>
        </p:nvSpPr>
        <p:spPr>
          <a:xfrm>
            <a:off x="1952576" y="170031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A98C4E7-B4C6-C9ED-E53A-B746AA5C1BFB}"/>
              </a:ext>
            </a:extLst>
          </p:cNvPr>
          <p:cNvSpPr/>
          <p:nvPr/>
        </p:nvSpPr>
        <p:spPr>
          <a:xfrm>
            <a:off x="1952576" y="184318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5D14827-7F6D-2F09-0266-AA010516254B}"/>
              </a:ext>
            </a:extLst>
          </p:cNvPr>
          <p:cNvSpPr/>
          <p:nvPr/>
        </p:nvSpPr>
        <p:spPr>
          <a:xfrm>
            <a:off x="1952576" y="197336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8A32AB-F29B-9984-F1CB-878AFA02E8D8}"/>
              </a:ext>
            </a:extLst>
          </p:cNvPr>
          <p:cNvSpPr/>
          <p:nvPr/>
        </p:nvSpPr>
        <p:spPr>
          <a:xfrm>
            <a:off x="1872182" y="3573328"/>
            <a:ext cx="4046017" cy="12800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6AE97-12EA-0943-A903-118658CE680E}"/>
              </a:ext>
            </a:extLst>
          </p:cNvPr>
          <p:cNvSpPr txBox="1"/>
          <p:nvPr/>
        </p:nvSpPr>
        <p:spPr>
          <a:xfrm>
            <a:off x="1936066" y="3511771"/>
            <a:ext cx="3872734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Know that stable structures do not topple over.</a:t>
            </a:r>
          </a:p>
          <a:p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Know that structures with wide, flat bases are more stable.</a:t>
            </a:r>
          </a:p>
          <a:p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Know that </a:t>
            </a: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a structure is a building or freestanding object.</a:t>
            </a: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.</a:t>
            </a:r>
          </a:p>
          <a:p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Know that weight can be added to the base of a structure to make it more stable..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539AD9A-FFBB-18CF-BAAD-B80BDCBACF34}"/>
              </a:ext>
            </a:extLst>
          </p:cNvPr>
          <p:cNvSpPr/>
          <p:nvPr/>
        </p:nvSpPr>
        <p:spPr>
          <a:xfrm>
            <a:off x="1929126" y="3599786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4FC3532-CBE6-0908-D6A8-E96BF15450C0}"/>
              </a:ext>
            </a:extLst>
          </p:cNvPr>
          <p:cNvSpPr/>
          <p:nvPr/>
        </p:nvSpPr>
        <p:spPr>
          <a:xfrm>
            <a:off x="1924645" y="374322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66E5B4B-DFB5-16A2-72F9-C733DED0B89F}"/>
              </a:ext>
            </a:extLst>
          </p:cNvPr>
          <p:cNvSpPr/>
          <p:nvPr/>
        </p:nvSpPr>
        <p:spPr>
          <a:xfrm>
            <a:off x="1920167" y="401664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0303F57-AAB9-F3BB-40BF-1A874136F91C}"/>
              </a:ext>
            </a:extLst>
          </p:cNvPr>
          <p:cNvSpPr/>
          <p:nvPr/>
        </p:nvSpPr>
        <p:spPr>
          <a:xfrm>
            <a:off x="1915689" y="4160080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73D44D0-0F46-451D-A680-DEFFB25C0AD5}"/>
              </a:ext>
            </a:extLst>
          </p:cNvPr>
          <p:cNvSpPr/>
          <p:nvPr/>
        </p:nvSpPr>
        <p:spPr>
          <a:xfrm>
            <a:off x="1894941" y="5023248"/>
            <a:ext cx="4046017" cy="12556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E9387B4-1F16-EDE2-C59F-7A0F84F73068}"/>
              </a:ext>
            </a:extLst>
          </p:cNvPr>
          <p:cNvSpPr/>
          <p:nvPr/>
        </p:nvSpPr>
        <p:spPr>
          <a:xfrm>
            <a:off x="6070600" y="1620904"/>
            <a:ext cx="3713480" cy="1168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2CAE8A-7104-B578-CDE4-EEFDA38FBB3D}"/>
              </a:ext>
            </a:extLst>
          </p:cNvPr>
          <p:cNvSpPr txBox="1"/>
          <p:nvPr/>
        </p:nvSpPr>
        <p:spPr>
          <a:xfrm>
            <a:off x="6035626" y="1594903"/>
            <a:ext cx="3872734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effectLst/>
                <a:latin typeface="Gill Sans MT" panose="020B0502020104020203" pitchFamily="34" charset="0"/>
              </a:rPr>
              <a:t>To make a stable structure according to agreed design criteria.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make different parts of a structure by strengthening paper in different ways (E.g. folding, rolling, layering,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join part of a structure in different ways (adding layers of tape, cutting tabs and then taping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699167-F29C-FE52-AE39-A2A66E9C186C}"/>
              </a:ext>
            </a:extLst>
          </p:cNvPr>
          <p:cNvSpPr/>
          <p:nvPr/>
        </p:nvSpPr>
        <p:spPr>
          <a:xfrm>
            <a:off x="6048851" y="2880668"/>
            <a:ext cx="3713480" cy="548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608050A-A757-DCE1-5966-D861903D16DE}"/>
              </a:ext>
            </a:extLst>
          </p:cNvPr>
          <p:cNvSpPr txBox="1"/>
          <p:nvPr/>
        </p:nvSpPr>
        <p:spPr>
          <a:xfrm>
            <a:off x="6013877" y="2816567"/>
            <a:ext cx="38727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effectLst/>
                <a:latin typeface="Gill Sans MT" panose="020B0502020104020203" pitchFamily="34" charset="0"/>
              </a:rPr>
              <a:t>To test and evaluate the stability of different shapes.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evaluate the strength, stiffness and stability of their structure.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explore the features of ‘real life’ structures in the outside world.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test and evaluate the stability of their own structures.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1D2C21E-8489-AAC2-6327-6A4445649EB4}"/>
              </a:ext>
            </a:extLst>
          </p:cNvPr>
          <p:cNvSpPr/>
          <p:nvPr/>
        </p:nvSpPr>
        <p:spPr>
          <a:xfrm>
            <a:off x="6037126" y="1203258"/>
            <a:ext cx="3713480" cy="325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E1E8C59-2623-B6F9-80BC-1AFBC6A1097F}"/>
              </a:ext>
            </a:extLst>
          </p:cNvPr>
          <p:cNvSpPr txBox="1"/>
          <p:nvPr/>
        </p:nvSpPr>
        <p:spPr>
          <a:xfrm>
            <a:off x="6048851" y="1168881"/>
            <a:ext cx="38727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effectLst/>
                <a:latin typeface="Gill Sans MT" panose="020B0502020104020203" pitchFamily="34" charset="0"/>
              </a:rPr>
              <a:t>To design a product to suit the needs of their ‘client’.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generate and communicate ideas by drawing, writing and labelling.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063827-1C44-932C-5441-4556BFB64AB0}"/>
              </a:ext>
            </a:extLst>
          </p:cNvPr>
          <p:cNvSpPr/>
          <p:nvPr/>
        </p:nvSpPr>
        <p:spPr>
          <a:xfrm>
            <a:off x="6061071" y="3537772"/>
            <a:ext cx="3713480" cy="1168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80D707F-C5B7-077F-DA68-0E96059F5721}"/>
              </a:ext>
            </a:extLst>
          </p:cNvPr>
          <p:cNvSpPr txBox="1"/>
          <p:nvPr/>
        </p:nvSpPr>
        <p:spPr>
          <a:xfrm>
            <a:off x="6010857" y="3511771"/>
            <a:ext cx="3872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effectLst/>
                <a:latin typeface="Gill Sans MT" panose="020B0502020104020203" pitchFamily="34" charset="0"/>
              </a:rPr>
              <a:t>To know that structures with wide, flat bases or legs are the most stable.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know that materials can be manipulated to improve strength and stiffness.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know that a stable structure is one which is firmly fixed and unlikely to change or move.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Gill Sans MT" panose="020B0502020104020203" pitchFamily="34" charset="0"/>
              </a:rPr>
              <a:t>To know that a strong structure is one that does not break easily.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EDCFD3B-442A-28E3-72F4-9FD0550C3629}"/>
              </a:ext>
            </a:extLst>
          </p:cNvPr>
          <p:cNvSpPr/>
          <p:nvPr/>
        </p:nvSpPr>
        <p:spPr>
          <a:xfrm>
            <a:off x="1879732" y="1196691"/>
            <a:ext cx="3872734" cy="325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B1F7B99-913A-A11D-D47F-1DC68F012466}"/>
              </a:ext>
            </a:extLst>
          </p:cNvPr>
          <p:cNvSpPr/>
          <p:nvPr/>
        </p:nvSpPr>
        <p:spPr>
          <a:xfrm>
            <a:off x="1951985" y="1189091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9496A20-CDB0-BD6F-32F3-E548175AAB80}"/>
              </a:ext>
            </a:extLst>
          </p:cNvPr>
          <p:cNvSpPr/>
          <p:nvPr/>
        </p:nvSpPr>
        <p:spPr>
          <a:xfrm>
            <a:off x="1951394" y="1327176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9033D3-6A10-94FC-F0D3-F6E5AC1914C1}"/>
              </a:ext>
            </a:extLst>
          </p:cNvPr>
          <p:cNvSpPr txBox="1"/>
          <p:nvPr/>
        </p:nvSpPr>
        <p:spPr>
          <a:xfrm>
            <a:off x="1940691" y="1103929"/>
            <a:ext cx="407016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 dirty="0">
                <a:effectLst/>
                <a:latin typeface="Gill Sans MT" panose="020B0502020104020203" pitchFamily="34" charset="0"/>
              </a:rPr>
              <a:t>To use basic drawing skills to communicate ideas.</a:t>
            </a:r>
          </a:p>
          <a:p>
            <a:r>
              <a:rPr lang="en-GB" sz="900" dirty="0">
                <a:latin typeface="Gill Sans MT" panose="020B0502020104020203" pitchFamily="34" charset="0"/>
              </a:rPr>
              <a:t>To say what they are going to make and why.</a:t>
            </a:r>
          </a:p>
          <a:p>
            <a:r>
              <a:rPr lang="en-GB" sz="900" dirty="0">
                <a:latin typeface="Gill Sans MT" panose="020B0502020104020203" pitchFamily="34" charset="0"/>
              </a:rPr>
              <a:t>To design their product with a user in mind. Begin to consider their like/dislikes.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A04A3F1-08E9-D452-064A-F18008A09BBB}"/>
              </a:ext>
            </a:extLst>
          </p:cNvPr>
          <p:cNvSpPr/>
          <p:nvPr/>
        </p:nvSpPr>
        <p:spPr>
          <a:xfrm>
            <a:off x="1946916" y="147061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D028B4D-458B-6E7A-06E4-0C8DE66F04F6}"/>
              </a:ext>
            </a:extLst>
          </p:cNvPr>
          <p:cNvSpPr/>
          <p:nvPr/>
        </p:nvSpPr>
        <p:spPr>
          <a:xfrm>
            <a:off x="1879732" y="2948690"/>
            <a:ext cx="3872734" cy="325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A984227-8527-E2E2-4BA2-EB6DF2355A3F}"/>
              </a:ext>
            </a:extLst>
          </p:cNvPr>
          <p:cNvSpPr/>
          <p:nvPr/>
        </p:nvSpPr>
        <p:spPr>
          <a:xfrm>
            <a:off x="1951985" y="2941090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19832CA-BDE0-4BD5-7886-C62C5CE8872A}"/>
              </a:ext>
            </a:extLst>
          </p:cNvPr>
          <p:cNvSpPr/>
          <p:nvPr/>
        </p:nvSpPr>
        <p:spPr>
          <a:xfrm>
            <a:off x="1951394" y="3079175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6A345AB-3888-7476-F026-B42F110EA36B}"/>
              </a:ext>
            </a:extLst>
          </p:cNvPr>
          <p:cNvSpPr/>
          <p:nvPr/>
        </p:nvSpPr>
        <p:spPr>
          <a:xfrm>
            <a:off x="1946916" y="3222611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0A7F7CB-2BFB-7CBB-5C67-36B4BADBFEFE}"/>
              </a:ext>
            </a:extLst>
          </p:cNvPr>
          <p:cNvSpPr txBox="1"/>
          <p:nvPr/>
        </p:nvSpPr>
        <p:spPr>
          <a:xfrm>
            <a:off x="1951394" y="2857040"/>
            <a:ext cx="407016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 dirty="0">
                <a:effectLst/>
                <a:latin typeface="Gill Sans MT" panose="020B0502020104020203" pitchFamily="34" charset="0"/>
              </a:rPr>
              <a:t>To discuss existing products, saying what they like and/or dislike about them</a:t>
            </a:r>
            <a:r>
              <a:rPr lang="en-GB" sz="900" dirty="0">
                <a:latin typeface="Gill Sans MT" panose="020B0502020104020203" pitchFamily="34" charset="0"/>
              </a:rPr>
              <a:t>.</a:t>
            </a:r>
          </a:p>
          <a:p>
            <a:r>
              <a:rPr lang="en-GB" sz="900" dirty="0">
                <a:latin typeface="Gill Sans MT" panose="020B0502020104020203" pitchFamily="34" charset="0"/>
              </a:rPr>
              <a:t>To say what they like about a peers’ designs and products.</a:t>
            </a:r>
          </a:p>
          <a:p>
            <a:r>
              <a:rPr lang="en-GB" sz="900" dirty="0">
                <a:latin typeface="Gill Sans MT" panose="020B0502020104020203" pitchFamily="34" charset="0"/>
              </a:rPr>
              <a:t>To accept feedback, understanding it is meant to improve their work.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C9E7647-3969-8F6A-C437-06417580E5B3}"/>
              </a:ext>
            </a:extLst>
          </p:cNvPr>
          <p:cNvSpPr/>
          <p:nvPr/>
        </p:nvSpPr>
        <p:spPr>
          <a:xfrm>
            <a:off x="6021560" y="5016421"/>
            <a:ext cx="3752992" cy="11395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52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DD8F3D-672E-B492-A803-19703F736357}"/>
              </a:ext>
            </a:extLst>
          </p:cNvPr>
          <p:cNvSpPr txBox="1"/>
          <p:nvPr/>
        </p:nvSpPr>
        <p:spPr>
          <a:xfrm>
            <a:off x="6078512" y="181091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1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CB561-6B07-F0D9-52BA-71C8CA3B8A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" t="7614"/>
          <a:stretch/>
        </p:blipFill>
        <p:spPr>
          <a:xfrm>
            <a:off x="1546754" y="912400"/>
            <a:ext cx="6977485" cy="56411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9AFE14-6D71-2D5A-2D41-248289B0AE2A}"/>
              </a:ext>
            </a:extLst>
          </p:cNvPr>
          <p:cNvSpPr txBox="1"/>
          <p:nvPr/>
        </p:nvSpPr>
        <p:spPr>
          <a:xfrm>
            <a:off x="190118" y="183877"/>
            <a:ext cx="22028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Gill Sans MT" panose="020B0502020104020203" pitchFamily="34" charset="0"/>
              </a:rPr>
              <a:t>Mechanisms/</a:t>
            </a:r>
          </a:p>
          <a:p>
            <a:r>
              <a:rPr lang="en-US" sz="2000" dirty="0">
                <a:latin typeface="Gill Sans MT" panose="020B0502020104020203" pitchFamily="34" charset="0"/>
              </a:rPr>
              <a:t>mechanical systems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06EE13-F6B2-A22F-5B8E-0673E35B3D21}"/>
              </a:ext>
            </a:extLst>
          </p:cNvPr>
          <p:cNvSpPr txBox="1"/>
          <p:nvPr/>
        </p:nvSpPr>
        <p:spPr>
          <a:xfrm>
            <a:off x="5612326" y="473055"/>
            <a:ext cx="16417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Wheels and axles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4A84397-904D-7281-38D3-9F3168EE663D}"/>
              </a:ext>
            </a:extLst>
          </p:cNvPr>
          <p:cNvSpPr/>
          <p:nvPr/>
        </p:nvSpPr>
        <p:spPr>
          <a:xfrm>
            <a:off x="4581526" y="4417759"/>
            <a:ext cx="382905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C3D7E5-7D4D-EB7C-0F20-72E7F2E6CCF3}"/>
              </a:ext>
            </a:extLst>
          </p:cNvPr>
          <p:cNvSpPr txBox="1"/>
          <p:nvPr/>
        </p:nvSpPr>
        <p:spPr>
          <a:xfrm>
            <a:off x="4495801" y="4351084"/>
            <a:ext cx="344573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Know that the frame of a vehicle is called a ‘chassis’.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EDE065-6E9E-4B76-2817-59CE57ADC4E1}"/>
              </a:ext>
            </a:extLst>
          </p:cNvPr>
          <p:cNvSpPr/>
          <p:nvPr/>
        </p:nvSpPr>
        <p:spPr>
          <a:xfrm>
            <a:off x="4495800" y="5715359"/>
            <a:ext cx="3914775" cy="6695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6DCFD5-2129-A557-C679-0290EE0228C9}"/>
              </a:ext>
            </a:extLst>
          </p:cNvPr>
          <p:cNvSpPr txBox="1"/>
          <p:nvPr/>
        </p:nvSpPr>
        <p:spPr>
          <a:xfrm>
            <a:off x="4410712" y="5714768"/>
            <a:ext cx="394853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Know some real-life items that use wheels, such as cars, trolleys, toys, etc.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E0B670-7BE6-0CB7-4C4D-8609D989CD7B}"/>
              </a:ext>
            </a:extLst>
          </p:cNvPr>
          <p:cNvSpPr/>
          <p:nvPr/>
        </p:nvSpPr>
        <p:spPr>
          <a:xfrm>
            <a:off x="4470453" y="995663"/>
            <a:ext cx="3829050" cy="656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9F13C0-4DB7-41EE-3F96-97133DE61266}"/>
              </a:ext>
            </a:extLst>
          </p:cNvPr>
          <p:cNvSpPr txBox="1"/>
          <p:nvPr/>
        </p:nvSpPr>
        <p:spPr>
          <a:xfrm>
            <a:off x="4362596" y="925597"/>
            <a:ext cx="39485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Create clear drawings, labelling with appropriate vocabulary. E.g. chassis, axle, wheel.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CCC813-FA4F-524B-4EE4-4EEF42A5ED37}"/>
              </a:ext>
            </a:extLst>
          </p:cNvPr>
          <p:cNvSpPr/>
          <p:nvPr/>
        </p:nvSpPr>
        <p:spPr>
          <a:xfrm>
            <a:off x="4495800" y="1836060"/>
            <a:ext cx="3829050" cy="656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2963C5-FD63-A186-D742-C431293EDCFE}"/>
              </a:ext>
            </a:extLst>
          </p:cNvPr>
          <p:cNvSpPr txBox="1"/>
          <p:nvPr/>
        </p:nvSpPr>
        <p:spPr>
          <a:xfrm>
            <a:off x="4387943" y="1765994"/>
            <a:ext cx="3948533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fix axles an appropriate distance apart using tape/glue to join axle holders to a chassis.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adapt wheels/axles to improve performance.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38162D0-5B23-64EB-E825-4667B34122F7}"/>
              </a:ext>
            </a:extLst>
          </p:cNvPr>
          <p:cNvSpPr/>
          <p:nvPr/>
        </p:nvSpPr>
        <p:spPr>
          <a:xfrm>
            <a:off x="4482079" y="2788504"/>
            <a:ext cx="3829050" cy="656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34B4F5-9C16-C2EB-84B1-8B2F216DC050}"/>
              </a:ext>
            </a:extLst>
          </p:cNvPr>
          <p:cNvSpPr txBox="1"/>
          <p:nvPr/>
        </p:nvSpPr>
        <p:spPr>
          <a:xfrm>
            <a:off x="4374222" y="2718438"/>
            <a:ext cx="3948533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test their wheel and axle mechanisms, identifying what stops it from turning well.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suggest improvements to their peers’ models.</a:t>
            </a:r>
            <a:endParaRPr lang="en-GB" sz="9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928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9AFE14-6D71-2D5A-2D41-248289B0AE2A}"/>
              </a:ext>
            </a:extLst>
          </p:cNvPr>
          <p:cNvSpPr txBox="1"/>
          <p:nvPr/>
        </p:nvSpPr>
        <p:spPr>
          <a:xfrm>
            <a:off x="190118" y="183877"/>
            <a:ext cx="22028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Gill Sans MT" panose="020B0502020104020203" pitchFamily="34" charset="0"/>
              </a:rPr>
              <a:t>Mechanisms/</a:t>
            </a:r>
          </a:p>
          <a:p>
            <a:r>
              <a:rPr lang="en-US" sz="2000" dirty="0">
                <a:latin typeface="Gill Sans MT" panose="020B0502020104020203" pitchFamily="34" charset="0"/>
              </a:rPr>
              <a:t>mechanical systems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33FC48-8F2D-68FE-EACB-5B981A7D58FE}"/>
              </a:ext>
            </a:extLst>
          </p:cNvPr>
          <p:cNvSpPr txBox="1"/>
          <p:nvPr/>
        </p:nvSpPr>
        <p:spPr>
          <a:xfrm>
            <a:off x="5738647" y="42803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2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ADE13A-2147-5E0B-F90B-8BB715B0029E}"/>
              </a:ext>
            </a:extLst>
          </p:cNvPr>
          <p:cNvSpPr txBox="1"/>
          <p:nvPr/>
        </p:nvSpPr>
        <p:spPr>
          <a:xfrm>
            <a:off x="5014816" y="368543"/>
            <a:ext cx="23258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Making a moving monster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F9F01DB-0A2F-2BBB-7A55-4C37219E7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455" y="796821"/>
            <a:ext cx="2056729" cy="6040689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AFF508FE-3442-99D9-EDC3-C51C89FBE420}"/>
              </a:ext>
            </a:extLst>
          </p:cNvPr>
          <p:cNvGrpSpPr/>
          <p:nvPr/>
        </p:nvGrpSpPr>
        <p:grpSpPr>
          <a:xfrm>
            <a:off x="4693025" y="774509"/>
            <a:ext cx="2969476" cy="6040688"/>
            <a:chOff x="4693025" y="774509"/>
            <a:chExt cx="2969476" cy="604068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95A1E75-AD6D-7D1A-4A59-3D94045DBB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1385"/>
            <a:stretch/>
          </p:blipFill>
          <p:spPr>
            <a:xfrm>
              <a:off x="4693025" y="774509"/>
              <a:ext cx="2969476" cy="6040688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DA3FBE49-156E-7334-5446-36B1F9C87B13}"/>
                </a:ext>
              </a:extLst>
            </p:cNvPr>
            <p:cNvSpPr/>
            <p:nvPr/>
          </p:nvSpPr>
          <p:spPr>
            <a:xfrm>
              <a:off x="4795157" y="5393871"/>
              <a:ext cx="2705100" cy="4953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BEE89B45-44D7-171D-69A1-1C04ECD599D1}"/>
              </a:ext>
            </a:extLst>
          </p:cNvPr>
          <p:cNvSpPr txBox="1"/>
          <p:nvPr/>
        </p:nvSpPr>
        <p:spPr>
          <a:xfrm>
            <a:off x="4788666" y="3156126"/>
            <a:ext cx="27051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 dirty="0">
                <a:effectLst/>
                <a:latin typeface="Gill Sans MT" panose="020B0502020104020203" pitchFamily="34" charset="0"/>
              </a:rPr>
              <a:t>To make own holes for split pin pivots using a sharp pencil and a rubber.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0EA0834-75E5-4EEF-7302-D2371509B641}"/>
              </a:ext>
            </a:extLst>
          </p:cNvPr>
          <p:cNvSpPr/>
          <p:nvPr/>
        </p:nvSpPr>
        <p:spPr>
          <a:xfrm>
            <a:off x="4813251" y="325606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62EC21-C1E6-BEA8-D927-571461F2B2DC}"/>
              </a:ext>
            </a:extLst>
          </p:cNvPr>
          <p:cNvSpPr txBox="1"/>
          <p:nvPr/>
        </p:nvSpPr>
        <p:spPr>
          <a:xfrm>
            <a:off x="4783222" y="3424401"/>
            <a:ext cx="27051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 dirty="0">
                <a:effectLst/>
                <a:latin typeface="Gill Sans MT" panose="020B0502020104020203" pitchFamily="34" charset="0"/>
              </a:rPr>
              <a:t>To make slider mechanisms by making their own cuts to a piece of card and inserting a lever.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0E001AB-15B2-3702-8641-A3C5BE01D2C0}"/>
              </a:ext>
            </a:extLst>
          </p:cNvPr>
          <p:cNvSpPr/>
          <p:nvPr/>
        </p:nvSpPr>
        <p:spPr>
          <a:xfrm>
            <a:off x="4818692" y="351732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74592F-CA50-C02C-D4EA-0986CAC8A9F4}"/>
              </a:ext>
            </a:extLst>
          </p:cNvPr>
          <p:cNvSpPr txBox="1"/>
          <p:nvPr/>
        </p:nvSpPr>
        <p:spPr>
          <a:xfrm>
            <a:off x="4803139" y="5346330"/>
            <a:ext cx="27051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 dirty="0">
                <a:effectLst/>
                <a:latin typeface="Gill Sans MT" panose="020B0502020104020203" pitchFamily="34" charset="0"/>
              </a:rPr>
              <a:t>To know that there are different mechanisms, including ‘pivot/lever’ and ‘sliding mechanisms’.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2163229-81E4-0B8B-8AA3-1E691834A9B4}"/>
              </a:ext>
            </a:extLst>
          </p:cNvPr>
          <p:cNvSpPr/>
          <p:nvPr/>
        </p:nvSpPr>
        <p:spPr>
          <a:xfrm>
            <a:off x="4827724" y="544626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03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9AFE14-6D71-2D5A-2D41-248289B0AE2A}"/>
              </a:ext>
            </a:extLst>
          </p:cNvPr>
          <p:cNvSpPr txBox="1"/>
          <p:nvPr/>
        </p:nvSpPr>
        <p:spPr>
          <a:xfrm>
            <a:off x="190118" y="183877"/>
            <a:ext cx="24808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Gill Sans MT" panose="020B0502020104020203" pitchFamily="34" charset="0"/>
              </a:rPr>
              <a:t>Cooking and nutrition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33FC48-8F2D-68FE-EACB-5B981A7D58FE}"/>
              </a:ext>
            </a:extLst>
          </p:cNvPr>
          <p:cNvSpPr txBox="1"/>
          <p:nvPr/>
        </p:nvSpPr>
        <p:spPr>
          <a:xfrm>
            <a:off x="7689367" y="153077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2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ADE13A-2147-5E0B-F90B-8BB715B0029E}"/>
              </a:ext>
            </a:extLst>
          </p:cNvPr>
          <p:cNvSpPr txBox="1"/>
          <p:nvPr/>
        </p:nvSpPr>
        <p:spPr>
          <a:xfrm>
            <a:off x="7331296" y="478817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Balanced diet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4980EC-D147-B07D-BD38-BD526C103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8331"/>
            <a:ext cx="9906000" cy="51013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C3125C-F593-D38F-CE5F-E608556558AC}"/>
              </a:ext>
            </a:extLst>
          </p:cNvPr>
          <p:cNvSpPr txBox="1"/>
          <p:nvPr/>
        </p:nvSpPr>
        <p:spPr>
          <a:xfrm>
            <a:off x="3838612" y="177150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1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11A30F-95F9-9BB9-D887-DE239CC553AC}"/>
              </a:ext>
            </a:extLst>
          </p:cNvPr>
          <p:cNvSpPr txBox="1"/>
          <p:nvPr/>
        </p:nvSpPr>
        <p:spPr>
          <a:xfrm>
            <a:off x="3664172" y="471494"/>
            <a:ext cx="10583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Smoothies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262EED-953E-7993-8ACD-4C1A6FBB3F46}"/>
              </a:ext>
            </a:extLst>
          </p:cNvPr>
          <p:cNvSpPr/>
          <p:nvPr/>
        </p:nvSpPr>
        <p:spPr>
          <a:xfrm>
            <a:off x="6231663" y="955225"/>
            <a:ext cx="3445738" cy="850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0AE120-37EB-DEDF-97FA-E3C7BF048EDB}"/>
              </a:ext>
            </a:extLst>
          </p:cNvPr>
          <p:cNvSpPr txBox="1"/>
          <p:nvPr/>
        </p:nvSpPr>
        <p:spPr>
          <a:xfrm>
            <a:off x="6231663" y="955225"/>
            <a:ext cx="344573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design 2-3 different healthy wraps with balanced ingredients.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9A516F-1166-2F49-02C2-CA27FCFF2B1E}"/>
              </a:ext>
            </a:extLst>
          </p:cNvPr>
          <p:cNvSpPr/>
          <p:nvPr/>
        </p:nvSpPr>
        <p:spPr>
          <a:xfrm>
            <a:off x="6231663" y="1898074"/>
            <a:ext cx="3445738" cy="9899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B9A67F-5258-0884-07A1-C37D9C256303}"/>
              </a:ext>
            </a:extLst>
          </p:cNvPr>
          <p:cNvSpPr txBox="1"/>
          <p:nvPr/>
        </p:nvSpPr>
        <p:spPr>
          <a:xfrm>
            <a:off x="6231663" y="1870814"/>
            <a:ext cx="3445738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cut and chop ingredients safely, using the ‘bridge’ and/or ‘claw’ grip.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grate ingredients safely using a box grater.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snip smaller, thinner ingredients, such as herbs, into smaller pieces using scissors.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spread soft foods, such as cream cheese and hummus, using a spoon or knife.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B2EF40-9D00-46F7-1065-D2962B742018}"/>
              </a:ext>
            </a:extLst>
          </p:cNvPr>
          <p:cNvSpPr/>
          <p:nvPr/>
        </p:nvSpPr>
        <p:spPr>
          <a:xfrm>
            <a:off x="2470454" y="1898074"/>
            <a:ext cx="3445738" cy="850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FF048C-AFB3-3871-1F90-16D677D6FBA1}"/>
              </a:ext>
            </a:extLst>
          </p:cNvPr>
          <p:cNvSpPr txBox="1"/>
          <p:nvPr/>
        </p:nvSpPr>
        <p:spPr>
          <a:xfrm>
            <a:off x="2470454" y="1870814"/>
            <a:ext cx="34457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cut and chop softer ingredients safely, using the ‘bridge’ grip.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use a juicer to extract the juice from citrus fruits.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DBABC7-8340-36E9-0D0E-7A44F918B8DD}"/>
              </a:ext>
            </a:extLst>
          </p:cNvPr>
          <p:cNvSpPr/>
          <p:nvPr/>
        </p:nvSpPr>
        <p:spPr>
          <a:xfrm>
            <a:off x="2439974" y="2950669"/>
            <a:ext cx="3445738" cy="7578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FF30AE9-2336-68A3-9AF7-65FEEE9539B7}"/>
              </a:ext>
            </a:extLst>
          </p:cNvPr>
          <p:cNvSpPr txBox="1"/>
          <p:nvPr/>
        </p:nvSpPr>
        <p:spPr>
          <a:xfrm>
            <a:off x="2439974" y="2953639"/>
            <a:ext cx="3445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taste and evaluate different food combinations, commenting on taste, smell and appearance.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compare their own smoothie with someone else’s, commenting on good points and improvements.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81CF5C-170D-C944-A06D-3DF5CCA4A619}"/>
              </a:ext>
            </a:extLst>
          </p:cNvPr>
          <p:cNvSpPr/>
          <p:nvPr/>
        </p:nvSpPr>
        <p:spPr>
          <a:xfrm>
            <a:off x="2470454" y="1095785"/>
            <a:ext cx="3445738" cy="5974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2E3DAE2-F4E8-1407-D9CE-76DB23C60AAF}"/>
              </a:ext>
            </a:extLst>
          </p:cNvPr>
          <p:cNvSpPr/>
          <p:nvPr/>
        </p:nvSpPr>
        <p:spPr>
          <a:xfrm>
            <a:off x="2477026" y="945918"/>
            <a:ext cx="3445738" cy="850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CABB80D-0F55-A14F-CCDC-83DBA1855FF6}"/>
              </a:ext>
            </a:extLst>
          </p:cNvPr>
          <p:cNvSpPr txBox="1"/>
          <p:nvPr/>
        </p:nvSpPr>
        <p:spPr>
          <a:xfrm>
            <a:off x="2477026" y="918658"/>
            <a:ext cx="3445738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choose 3 ingredients, </a:t>
            </a:r>
            <a:r>
              <a:rPr lang="en-US" sz="900" b="0" i="0" dirty="0" err="1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froma</a:t>
            </a: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 small selection, to create a recipe.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create a design for a smoothie carton by drawing on, and adding </a:t>
            </a:r>
            <a:r>
              <a:rPr lang="en-US" sz="900" dirty="0" err="1">
                <a:solidFill>
                  <a:srgbClr val="333333"/>
                </a:solidFill>
                <a:latin typeface="Gill Sans MT" panose="020B0502020104020203" pitchFamily="34" charset="0"/>
              </a:rPr>
              <a:t>colour</a:t>
            </a: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 to, a template.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93605E7-7A12-AE56-A7D7-4CDCACB23DE0}"/>
              </a:ext>
            </a:extLst>
          </p:cNvPr>
          <p:cNvSpPr/>
          <p:nvPr/>
        </p:nvSpPr>
        <p:spPr>
          <a:xfrm>
            <a:off x="6283110" y="2956264"/>
            <a:ext cx="3445738" cy="752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A663E42-DDA0-5AC1-4887-233CE39BA39B}"/>
              </a:ext>
            </a:extLst>
          </p:cNvPr>
          <p:cNvSpPr txBox="1"/>
          <p:nvPr/>
        </p:nvSpPr>
        <p:spPr>
          <a:xfrm>
            <a:off x="6231663" y="2993603"/>
            <a:ext cx="3445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0" i="0" dirty="0">
                <a:solidFill>
                  <a:srgbClr val="333333"/>
                </a:solidFill>
                <a:effectLst/>
                <a:latin typeface="Gill Sans MT" panose="020B0502020104020203" pitchFamily="34" charset="0"/>
              </a:rPr>
              <a:t>To taste and evaluate different food combinations, commenting on taste, smell and appearance.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rgbClr val="333333"/>
                </a:solidFill>
                <a:latin typeface="Gill Sans MT" panose="020B0502020104020203" pitchFamily="34" charset="0"/>
              </a:rPr>
              <a:t>To compare their own smoothie with someone else’s, commenting on good points and improvements.</a:t>
            </a:r>
            <a:endParaRPr lang="en-GB" sz="9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832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A2703B87-6EBC-F97E-FB47-4A5FEAA48F0A}"/>
              </a:ext>
            </a:extLst>
          </p:cNvPr>
          <p:cNvGrpSpPr/>
          <p:nvPr/>
        </p:nvGrpSpPr>
        <p:grpSpPr>
          <a:xfrm>
            <a:off x="1056640" y="799714"/>
            <a:ext cx="8209281" cy="5996650"/>
            <a:chOff x="1056640" y="799714"/>
            <a:chExt cx="8209281" cy="599665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A40B470-FD9B-7C93-FB48-7DBD5C478F3A}"/>
                </a:ext>
              </a:extLst>
            </p:cNvPr>
            <p:cNvGrpSpPr/>
            <p:nvPr/>
          </p:nvGrpSpPr>
          <p:grpSpPr>
            <a:xfrm>
              <a:off x="1056640" y="799714"/>
              <a:ext cx="8209281" cy="5996650"/>
              <a:chOff x="2740443" y="930922"/>
              <a:chExt cx="7165557" cy="5455584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D3149705-C855-EFBB-2356-E74E0B536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l="42872"/>
              <a:stretch/>
            </p:blipFill>
            <p:spPr>
              <a:xfrm>
                <a:off x="4246880" y="930922"/>
                <a:ext cx="5659120" cy="545558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2CED6239-ADCC-EA1F-B0FC-D05A9F7098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r="84615"/>
              <a:stretch/>
            </p:blipFill>
            <p:spPr>
              <a:xfrm>
                <a:off x="2740443" y="930922"/>
                <a:ext cx="1524000" cy="5455584"/>
              </a:xfrm>
              <a:prstGeom prst="rect">
                <a:avLst/>
              </a:prstGeom>
            </p:spPr>
          </p:pic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7FE8CB1-71F3-F901-2846-AC23209EC619}"/>
                </a:ext>
              </a:extLst>
            </p:cNvPr>
            <p:cNvSpPr/>
            <p:nvPr/>
          </p:nvSpPr>
          <p:spPr>
            <a:xfrm>
              <a:off x="6248400" y="1829126"/>
              <a:ext cx="2848708" cy="1160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2089AFAD-0772-5E99-1BB9-13272F10261B}"/>
              </a:ext>
            </a:extLst>
          </p:cNvPr>
          <p:cNvSpPr/>
          <p:nvPr/>
        </p:nvSpPr>
        <p:spPr>
          <a:xfrm>
            <a:off x="2867891" y="4547954"/>
            <a:ext cx="3061854" cy="2765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DEC5128-6FC9-2959-03BF-84A3B8416D23}"/>
              </a:ext>
            </a:extLst>
          </p:cNvPr>
          <p:cNvSpPr txBox="1"/>
          <p:nvPr/>
        </p:nvSpPr>
        <p:spPr>
          <a:xfrm>
            <a:off x="2889906" y="4465381"/>
            <a:ext cx="305369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>
                <a:effectLst/>
                <a:latin typeface="Gill Sans MT" panose="020B0502020104020203" pitchFamily="34" charset="0"/>
              </a:rPr>
              <a:t>To know that there are various methods of joining fabric, such as: glue and pins.</a:t>
            </a:r>
            <a:endParaRPr lang="en-GB" sz="1000" dirty="0">
              <a:latin typeface="Gill Sans MT" panose="020B05020201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9AFE14-6D71-2D5A-2D41-248289B0AE2A}"/>
              </a:ext>
            </a:extLst>
          </p:cNvPr>
          <p:cNvSpPr txBox="1"/>
          <p:nvPr/>
        </p:nvSpPr>
        <p:spPr>
          <a:xfrm>
            <a:off x="190118" y="183877"/>
            <a:ext cx="973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Gill Sans MT" panose="020B0502020104020203" pitchFamily="34" charset="0"/>
              </a:rPr>
              <a:t>Textiles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33FC48-8F2D-68FE-EACB-5B981A7D58FE}"/>
              </a:ext>
            </a:extLst>
          </p:cNvPr>
          <p:cNvSpPr txBox="1"/>
          <p:nvPr/>
        </p:nvSpPr>
        <p:spPr>
          <a:xfrm>
            <a:off x="7296972" y="81957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2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ADE13A-2147-5E0B-F90B-8BB715B0029E}"/>
              </a:ext>
            </a:extLst>
          </p:cNvPr>
          <p:cNvSpPr txBox="1"/>
          <p:nvPr/>
        </p:nvSpPr>
        <p:spPr>
          <a:xfrm>
            <a:off x="7217270" y="407697"/>
            <a:ext cx="8688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Pouches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C3125C-F593-D38F-CE5F-E608556558AC}"/>
              </a:ext>
            </a:extLst>
          </p:cNvPr>
          <p:cNvSpPr txBox="1"/>
          <p:nvPr/>
        </p:nvSpPr>
        <p:spPr>
          <a:xfrm>
            <a:off x="3974912" y="136510"/>
            <a:ext cx="709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Year 1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11A30F-95F9-9BB9-D887-DE239CC553AC}"/>
              </a:ext>
            </a:extLst>
          </p:cNvPr>
          <p:cNvSpPr txBox="1"/>
          <p:nvPr/>
        </p:nvSpPr>
        <p:spPr>
          <a:xfrm>
            <a:off x="3908676" y="430854"/>
            <a:ext cx="8418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</a:rPr>
              <a:t>Puppets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475726C-F005-41B6-2FE5-E57BFCE18AFB}"/>
              </a:ext>
            </a:extLst>
          </p:cNvPr>
          <p:cNvSpPr txBox="1"/>
          <p:nvPr/>
        </p:nvSpPr>
        <p:spPr>
          <a:xfrm>
            <a:off x="2924543" y="2209800"/>
            <a:ext cx="27703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Gill Sans MT" panose="020B0502020104020203" pitchFamily="34" charset="0"/>
              </a:rPr>
              <a:t>Begin to use safety pins to temporarily join fabric.</a:t>
            </a:r>
            <a:endParaRPr lang="en-GB" sz="1000" dirty="0">
              <a:latin typeface="Gill Sans MT" panose="020B0502020104020203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770329E-7834-AA7D-2893-640E7327F3EC}"/>
              </a:ext>
            </a:extLst>
          </p:cNvPr>
          <p:cNvSpPr/>
          <p:nvPr/>
        </p:nvSpPr>
        <p:spPr>
          <a:xfrm>
            <a:off x="2929025" y="228943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649B20-FDCF-F93F-9A4E-AF0ADD38095C}"/>
              </a:ext>
            </a:extLst>
          </p:cNvPr>
          <p:cNvSpPr txBox="1"/>
          <p:nvPr/>
        </p:nvSpPr>
        <p:spPr>
          <a:xfrm>
            <a:off x="2924543" y="2362925"/>
            <a:ext cx="22669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Gill Sans MT" panose="020B0502020104020203" pitchFamily="34" charset="0"/>
              </a:rPr>
              <a:t>To join pieces of fabric using fabric glue.</a:t>
            </a:r>
            <a:endParaRPr lang="en-GB" sz="1000" dirty="0">
              <a:latin typeface="Gill Sans MT" panose="020B0502020104020203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6482026-5CE5-3389-8FCD-C3F470D3172C}"/>
              </a:ext>
            </a:extLst>
          </p:cNvPr>
          <p:cNvSpPr/>
          <p:nvPr/>
        </p:nvSpPr>
        <p:spPr>
          <a:xfrm>
            <a:off x="2929019" y="245942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A25E3B-F52D-0884-0FA9-5CB8409F46A3}"/>
              </a:ext>
            </a:extLst>
          </p:cNvPr>
          <p:cNvSpPr txBox="1"/>
          <p:nvPr/>
        </p:nvSpPr>
        <p:spPr>
          <a:xfrm>
            <a:off x="6256764" y="1775663"/>
            <a:ext cx="30091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Gill Sans MT" panose="020B0502020104020203" pitchFamily="34" charset="0"/>
              </a:rPr>
              <a:t>Selecting and cutting fabric for joining.</a:t>
            </a:r>
          </a:p>
          <a:p>
            <a:r>
              <a:rPr lang="en-US" sz="1000" dirty="0">
                <a:latin typeface="Gill Sans MT" panose="020B0502020104020203" pitchFamily="34" charset="0"/>
              </a:rPr>
              <a:t>Decorating a pouch using fabric glue.</a:t>
            </a:r>
          </a:p>
          <a:p>
            <a:r>
              <a:rPr lang="en-US" sz="1000" dirty="0">
                <a:latin typeface="Gill Sans MT" panose="020B0502020104020203" pitchFamily="34" charset="0"/>
              </a:rPr>
              <a:t>To use safety pins to temporarily join fabric.</a:t>
            </a:r>
          </a:p>
          <a:p>
            <a:r>
              <a:rPr lang="en-US" sz="1000" b="0" i="0" dirty="0">
                <a:effectLst/>
                <a:latin typeface="Gill Sans MT" panose="020B0502020104020203" pitchFamily="34" charset="0"/>
              </a:rPr>
              <a:t>To cut fabric accurately using a fixed template to help.</a:t>
            </a:r>
          </a:p>
          <a:p>
            <a:r>
              <a:rPr lang="en-US" sz="1000" b="0" i="0" dirty="0">
                <a:effectLst/>
                <a:latin typeface="Gill Sans MT" panose="020B0502020104020203" pitchFamily="34" charset="0"/>
              </a:rPr>
              <a:t>To join two pieces of textiles by using a stapler.</a:t>
            </a:r>
          </a:p>
          <a:p>
            <a:r>
              <a:rPr lang="en-GB" sz="1000" b="0" i="0" dirty="0">
                <a:effectLst/>
                <a:latin typeface="Gill Sans MT" panose="020B0502020104020203" pitchFamily="34" charset="0"/>
              </a:rPr>
              <a:t>To add staples at regular intervals.</a:t>
            </a:r>
            <a:endParaRPr lang="en-GB" sz="1000" dirty="0">
              <a:latin typeface="Gill Sans MT" panose="020B0502020104020203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4CD1B43-7BA7-2EFB-787B-397114B4A8F5}"/>
              </a:ext>
            </a:extLst>
          </p:cNvPr>
          <p:cNvSpPr/>
          <p:nvPr/>
        </p:nvSpPr>
        <p:spPr>
          <a:xfrm>
            <a:off x="6252166" y="2645691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0858184-2551-84FF-91FC-F26989FA0021}"/>
              </a:ext>
            </a:extLst>
          </p:cNvPr>
          <p:cNvSpPr/>
          <p:nvPr/>
        </p:nvSpPr>
        <p:spPr>
          <a:xfrm>
            <a:off x="6252170" y="250176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B5826FA-44DF-A836-C9ED-DD872B27E187}"/>
              </a:ext>
            </a:extLst>
          </p:cNvPr>
          <p:cNvSpPr/>
          <p:nvPr/>
        </p:nvSpPr>
        <p:spPr>
          <a:xfrm>
            <a:off x="6252171" y="2332431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129ED5A-2AA1-11A2-8F26-C51BEB0748D9}"/>
              </a:ext>
            </a:extLst>
          </p:cNvPr>
          <p:cNvSpPr/>
          <p:nvPr/>
        </p:nvSpPr>
        <p:spPr>
          <a:xfrm>
            <a:off x="6252175" y="218850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18B69D0-A522-5F53-61A6-5019731D7B41}"/>
              </a:ext>
            </a:extLst>
          </p:cNvPr>
          <p:cNvSpPr/>
          <p:nvPr/>
        </p:nvSpPr>
        <p:spPr>
          <a:xfrm>
            <a:off x="6252176" y="2027637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9AB2409-A832-5F2D-B49C-1F338C8FA1FB}"/>
              </a:ext>
            </a:extLst>
          </p:cNvPr>
          <p:cNvSpPr/>
          <p:nvPr/>
        </p:nvSpPr>
        <p:spPr>
          <a:xfrm>
            <a:off x="6252180" y="1883710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D003CE7-F763-88A3-7351-B676D19BE660}"/>
              </a:ext>
            </a:extLst>
          </p:cNvPr>
          <p:cNvSpPr/>
          <p:nvPr/>
        </p:nvSpPr>
        <p:spPr>
          <a:xfrm>
            <a:off x="2894390" y="4572245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D69FDF-AFEC-73B2-46EC-FD0AE4185FB8}"/>
              </a:ext>
            </a:extLst>
          </p:cNvPr>
          <p:cNvSpPr/>
          <p:nvPr/>
        </p:nvSpPr>
        <p:spPr>
          <a:xfrm>
            <a:off x="6256764" y="4229159"/>
            <a:ext cx="2908018" cy="11602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37E7B5B-E3E0-0268-A7D2-FD2B0161016B}"/>
              </a:ext>
            </a:extLst>
          </p:cNvPr>
          <p:cNvSpPr txBox="1"/>
          <p:nvPr/>
        </p:nvSpPr>
        <p:spPr>
          <a:xfrm>
            <a:off x="6329991" y="4213289"/>
            <a:ext cx="30536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>
                <a:effectLst/>
                <a:latin typeface="Gill Sans MT" panose="020B0502020104020203" pitchFamily="34" charset="0"/>
              </a:rPr>
              <a:t>To know that there are various methods of joining fabric, such as: staples, glue and pins.</a:t>
            </a:r>
          </a:p>
          <a:p>
            <a:r>
              <a:rPr lang="en-GB" sz="1000" dirty="0">
                <a:latin typeface="Gill Sans MT" panose="020B0502020104020203" pitchFamily="34" charset="0"/>
              </a:rPr>
              <a:t>To know that using glue is better for joining small pieces of fabric to decorate their pouch.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58628A3-D345-ED7F-FD39-C262E21EA202}"/>
              </a:ext>
            </a:extLst>
          </p:cNvPr>
          <p:cNvSpPr/>
          <p:nvPr/>
        </p:nvSpPr>
        <p:spPr>
          <a:xfrm>
            <a:off x="6337252" y="431593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F911C08-EB6F-B822-4BBD-CA873F4CE77C}"/>
              </a:ext>
            </a:extLst>
          </p:cNvPr>
          <p:cNvSpPr/>
          <p:nvPr/>
        </p:nvSpPr>
        <p:spPr>
          <a:xfrm>
            <a:off x="6330324" y="4627661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154404A-5DE6-8743-FD14-799FD1E1C1A5}"/>
              </a:ext>
            </a:extLst>
          </p:cNvPr>
          <p:cNvSpPr/>
          <p:nvPr/>
        </p:nvSpPr>
        <p:spPr>
          <a:xfrm>
            <a:off x="6307333" y="882193"/>
            <a:ext cx="2857449" cy="8400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09AD76-08D7-BCBF-8AAA-DDBA2D4C013C}"/>
              </a:ext>
            </a:extLst>
          </p:cNvPr>
          <p:cNvSpPr txBox="1"/>
          <p:nvPr/>
        </p:nvSpPr>
        <p:spPr>
          <a:xfrm>
            <a:off x="6256763" y="852894"/>
            <a:ext cx="2908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Gill Sans MT" panose="020B0502020104020203" pitchFamily="34" charset="0"/>
              </a:rPr>
              <a:t>To create multiple designs for the decoration of a pouch, using a template.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E0F339E-B5B5-AEAD-45B7-F7E6AB5ED7BA}"/>
              </a:ext>
            </a:extLst>
          </p:cNvPr>
          <p:cNvSpPr/>
          <p:nvPr/>
        </p:nvSpPr>
        <p:spPr>
          <a:xfrm>
            <a:off x="6269108" y="95237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39E663-01D1-8F7B-88F8-342E73D61093}"/>
              </a:ext>
            </a:extLst>
          </p:cNvPr>
          <p:cNvSpPr/>
          <p:nvPr/>
        </p:nvSpPr>
        <p:spPr>
          <a:xfrm>
            <a:off x="6269108" y="3076165"/>
            <a:ext cx="2908018" cy="1083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CEC626C-AA4F-F843-A401-40C7BC62FD95}"/>
              </a:ext>
            </a:extLst>
          </p:cNvPr>
          <p:cNvSpPr txBox="1"/>
          <p:nvPr/>
        </p:nvSpPr>
        <p:spPr>
          <a:xfrm>
            <a:off x="6273707" y="3128887"/>
            <a:ext cx="28910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Gill Sans MT" panose="020B0502020104020203" pitchFamily="34" charset="0"/>
              </a:rPr>
              <a:t>To identify aspects of their peers’ work that they like, stating why.</a:t>
            </a:r>
          </a:p>
          <a:p>
            <a:r>
              <a:rPr lang="en-GB" sz="1000" dirty="0">
                <a:latin typeface="Gill Sans MT" panose="020B0502020104020203" pitchFamily="34" charset="0"/>
              </a:rPr>
              <a:t>To evaluate the quality of finishing on their own work, and that of others’.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FC2DB024-856C-300C-B621-3233EB815F58}"/>
              </a:ext>
            </a:extLst>
          </p:cNvPr>
          <p:cNvSpPr/>
          <p:nvPr/>
        </p:nvSpPr>
        <p:spPr>
          <a:xfrm>
            <a:off x="6269117" y="354172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680A660-E3DB-F958-8D51-8F62CCD04F3F}"/>
              </a:ext>
            </a:extLst>
          </p:cNvPr>
          <p:cNvSpPr/>
          <p:nvPr/>
        </p:nvSpPr>
        <p:spPr>
          <a:xfrm>
            <a:off x="6269122" y="3236934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4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928</Words>
  <Application>Microsoft Office PowerPoint</Application>
  <PresentationFormat>A4 Paper (210x297 mm)</PresentationFormat>
  <Paragraphs>86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Harris</dc:creator>
  <cp:lastModifiedBy>Sophie Fielder</cp:lastModifiedBy>
  <cp:revision>2</cp:revision>
  <dcterms:created xsi:type="dcterms:W3CDTF">2025-03-28T13:26:02Z</dcterms:created>
  <dcterms:modified xsi:type="dcterms:W3CDTF">2025-08-29T10:40:53Z</dcterms:modified>
</cp:coreProperties>
</file>