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7" d="100"/>
          <a:sy n="47" d="100"/>
        </p:scale>
        <p:origin x="43" y="8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F8A081-7BF2-4CD5-995F-CB5CAAF49631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57559-F7EF-47AF-AD92-8D2720760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049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1200" dirty="0"/>
              <a:t>Technology today means our children are even more vulnerable and exposed to potential online risks at all times of the day.</a:t>
            </a:r>
          </a:p>
          <a:p>
            <a:pPr>
              <a:defRPr/>
            </a:pPr>
            <a:endParaRPr lang="en-GB" altLang="en-US" sz="1200" dirty="0"/>
          </a:p>
          <a:p>
            <a:pPr>
              <a:defRPr/>
            </a:pPr>
            <a:endParaRPr lang="en-GB" altLang="en-US" sz="1200" dirty="0"/>
          </a:p>
          <a:p>
            <a:pPr>
              <a:defRPr/>
            </a:pPr>
            <a:r>
              <a:rPr lang="en-GB" altLang="en-US" sz="1200" dirty="0"/>
              <a:t>Identify that technology can be found in all rooms in the house – what are the implications of this?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altLang="en-US" sz="1200" dirty="0"/>
              <a:t>Online gaming – computers in bedrooms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altLang="en-US" sz="1200" dirty="0"/>
              <a:t>Alexa, google chrome etc.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altLang="en-US" sz="1200" dirty="0"/>
              <a:t>Fridges linked with Alexa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altLang="en-US" sz="1200" dirty="0"/>
              <a:t>TV with apps and online connections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altLang="en-US" sz="1200" dirty="0"/>
              <a:t>Smart watches linked to phones etc.</a:t>
            </a:r>
          </a:p>
          <a:p>
            <a:pPr marL="0" indent="0">
              <a:buFont typeface="Webdings" panose="05030102010509060703" pitchFamily="18" charset="2"/>
              <a:buNone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92902-0D9C-4361-BBD7-3386B809EE89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102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Remind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staff that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technology is a </a:t>
            </a:r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significant part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many safeguarding issues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o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nline safety is about the ‘4 Cs’ of content, contact,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conduct and commerce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Content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means seeing illegal, inappropriate or harmful content. This could be pornography, fake news, racism, misogyny, self-harm, suicide, anti-Semitism, </a:t>
            </a:r>
            <a:r>
              <a:rPr lang="en-US" sz="1200" b="0" i="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radicalisation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or extremism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Contact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means harmful online interactions with other users. For example, peer-to-peer pressure, advertising and contact from adults looking to groom or exploit them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Conduct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means online </a:t>
            </a:r>
            <a:r>
              <a:rPr lang="en-US" sz="1200" b="0" i="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behaviour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increases the chances of, or causes, harm. This could be making, sharing and receiving explicit images, and online bullying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Commerce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means risks like online gambling, inappropriate advertising, phishing or financial scams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None/>
              <a:defRPr/>
            </a:pPr>
            <a:endParaRPr lang="en-GB" dirty="0">
              <a:ea typeface="MS PGothic" panose="020B0600070205080204" pitchFamily="34" charset="-128"/>
              <a:cs typeface="ＭＳ Ｐゴシック" charset="0"/>
            </a:endParaRPr>
          </a:p>
          <a:p>
            <a:pPr marL="171450" indent="-171450">
              <a:buFont typeface="Webdings" panose="05030102010509060703" pitchFamily="18" charset="2"/>
              <a:buChar char="i"/>
              <a:defRPr/>
            </a:pPr>
            <a:r>
              <a:rPr lang="en-GB" dirty="0">
                <a:sym typeface="Webdings" panose="05030102010509060703" pitchFamily="18" charset="2"/>
              </a:rPr>
              <a:t>Sources:</a:t>
            </a:r>
            <a:endParaRPr lang="en-GB" baseline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aseline="0" dirty="0"/>
              <a:t>GOV.UK – DfE, </a:t>
            </a:r>
            <a:r>
              <a:rPr lang="en-GB" i="1" baseline="0" dirty="0"/>
              <a:t>Keeping Children Safe in Education</a:t>
            </a:r>
            <a:r>
              <a:rPr lang="en-GB" baseline="0" dirty="0"/>
              <a:t>. https://www.gov.uk/government/publications/keeping-children-safe-in-education--2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92902-0D9C-4361-BBD7-3386B809EE89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012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1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734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364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578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35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26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710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024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579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85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162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706F4-AB9E-4821-9E32-BDBFC7B5B112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25D5E-15F1-47C4-AD6B-9343980FE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10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kids.com/" TargetMode="External"/><Relationship Id="rId3" Type="http://schemas.openxmlformats.org/officeDocument/2006/relationships/hyperlink" Target="https://www.nspcc.org.uk/keeping-children-safe/online-safety/" TargetMode="External"/><Relationship Id="rId7" Type="http://schemas.openxmlformats.org/officeDocument/2006/relationships/hyperlink" Target="http://www.swiggle.org.uk/" TargetMode="External"/><Relationship Id="rId2" Type="http://schemas.openxmlformats.org/officeDocument/2006/relationships/hyperlink" Target="https://www.nspcc.org.uk/keeping-children-safe/online-safety/parental-control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rojectevolve.co.uk/toolkit/" TargetMode="External"/><Relationship Id="rId5" Type="http://schemas.openxmlformats.org/officeDocument/2006/relationships/hyperlink" Target="https://www.thinkuknow.co.uk/" TargetMode="External"/><Relationship Id="rId4" Type="http://schemas.openxmlformats.org/officeDocument/2006/relationships/hyperlink" Target="https://www.nspcc.org.uk/keeping-children-safe/online-safety/talking-child-online-safety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giyNeY8znI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wiggle.org.uk/" TargetMode="External"/><Relationship Id="rId2" Type="http://schemas.openxmlformats.org/officeDocument/2006/relationships/hyperlink" Target="https://www.youtube.com/results?search_query=hector%27s+world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errydale-inf.leicester.sch.uk/e-safety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E safety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485253"/>
          </a:xfrm>
        </p:spPr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4163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0605" y="1981090"/>
            <a:ext cx="73935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hlinkClick r:id="rId2"/>
              </a:rPr>
              <a:t>https://www.nspcc.org.uk/keeping-children-safe/online-safety/parental-controls/</a:t>
            </a:r>
            <a:endParaRPr lang="en-GB" sz="2000" dirty="0" smtClean="0"/>
          </a:p>
        </p:txBody>
      </p:sp>
      <p:sp>
        <p:nvSpPr>
          <p:cNvPr id="3" name="Rectangle 2"/>
          <p:cNvSpPr/>
          <p:nvPr/>
        </p:nvSpPr>
        <p:spPr>
          <a:xfrm>
            <a:off x="1580605" y="2724239"/>
            <a:ext cx="6783588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hlinkClick r:id="rId3"/>
              </a:rPr>
              <a:t>https://www.nspcc.org.uk/keeping-children-safe/online-safety/</a:t>
            </a:r>
            <a:endParaRPr lang="en-GB" sz="2000" dirty="0" smtClean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580605" y="3154513"/>
            <a:ext cx="6096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 smtClean="0">
                <a:hlinkClick r:id="rId4"/>
              </a:rPr>
              <a:t>https://www.nspcc.org.uk/keeping-children-safe/online-safety/talking-child-online-safety/</a:t>
            </a:r>
            <a:endParaRPr lang="en-GB" sz="2000" dirty="0" smtClean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580605" y="3973936"/>
            <a:ext cx="61225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hlinkClick r:id="rId5"/>
              </a:rPr>
              <a:t>https://www.thinkuknow.co.uk</a:t>
            </a:r>
            <a:r>
              <a:rPr lang="en-GB" sz="2000" dirty="0" smtClean="0">
                <a:hlinkClick r:id="rId5"/>
              </a:rPr>
              <a:t>/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>
                <a:hlinkClick r:id="rId6"/>
              </a:rPr>
              <a:t>https://projectevolve.co.uk/toolkit</a:t>
            </a:r>
            <a:r>
              <a:rPr lang="en-GB" sz="2000" dirty="0" smtClean="0">
                <a:hlinkClick r:id="rId6"/>
              </a:rPr>
              <a:t>/</a:t>
            </a:r>
            <a:endParaRPr lang="en-GB" sz="2000" dirty="0" smtClean="0"/>
          </a:p>
          <a:p>
            <a:endParaRPr lang="en-GB" sz="20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271554" y="719963"/>
            <a:ext cx="47026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Useful websites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>
            <a:off x="1580605" y="5212853"/>
            <a:ext cx="526583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hlinkClick r:id="rId7"/>
              </a:rPr>
              <a:t>www.Swiggle.org.uk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>
                <a:hlinkClick r:id="rId8"/>
              </a:rPr>
              <a:t>https://www.youtubekids.com</a:t>
            </a:r>
            <a:r>
              <a:rPr lang="en-GB" sz="2000" dirty="0" smtClean="0">
                <a:hlinkClick r:id="rId8"/>
              </a:rPr>
              <a:t>/</a:t>
            </a:r>
            <a:endParaRPr lang="en-GB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4057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21B65-4747-402E-8045-B0E5BC656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44624"/>
            <a:ext cx="8229600" cy="1143000"/>
          </a:xfrm>
        </p:spPr>
        <p:txBody>
          <a:bodyPr/>
          <a:lstStyle/>
          <a:p>
            <a:pPr algn="l"/>
            <a:r>
              <a:rPr lang="en-GB" dirty="0"/>
              <a:t>Online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699F66-9922-48F8-8D76-35F1C33288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Children can be </a:t>
            </a:r>
            <a:r>
              <a:rPr lang="en-GB" sz="3200" dirty="0"/>
              <a:t>at risk of abuse online as well as face to face. </a:t>
            </a:r>
            <a:r>
              <a:rPr lang="en-GB" sz="3200" dirty="0" smtClean="0"/>
              <a:t>In </a:t>
            </a:r>
            <a:r>
              <a:rPr lang="en-GB" sz="3200" dirty="0"/>
              <a:t>many cases abuse will take place concurrently via online channels and in daily life</a:t>
            </a:r>
            <a:r>
              <a:rPr lang="en-GB" sz="3200" dirty="0" smtClean="0"/>
              <a:t>. Very often parents aren’t aware of the dangers because they don’t live in the online world of gaming and communication.</a:t>
            </a:r>
            <a:endParaRPr lang="en-GB" sz="3200" dirty="0"/>
          </a:p>
          <a:p>
            <a:r>
              <a:rPr lang="en-GB" sz="3200" dirty="0"/>
              <a:t>Abuse can take place wholly online, or technology may be used to facilitate offline abuse</a:t>
            </a:r>
            <a:r>
              <a:rPr lang="en-GB" sz="3200" dirty="0" smtClean="0"/>
              <a:t>.</a:t>
            </a:r>
            <a:endParaRPr lang="en-GB" sz="3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528A9D-7895-49F4-B8BD-B6E61566270D}"/>
              </a:ext>
            </a:extLst>
          </p:cNvPr>
          <p:cNvSpPr/>
          <p:nvPr/>
        </p:nvSpPr>
        <p:spPr>
          <a:xfrm>
            <a:off x="1565306" y="1067129"/>
            <a:ext cx="9108504" cy="4571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228486" y="4929443"/>
            <a:ext cx="64002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>
              <a:hlinkClick r:id="rId2"/>
            </a:endParaRPr>
          </a:p>
          <a:p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www.youtube.com/watch?v=igiyNeY8znI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890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75520" y="260648"/>
            <a:ext cx="87849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200" dirty="0"/>
              <a:t>Online Safety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F293C25-6D5A-47AD-9BBF-E23345DCA6B1}"/>
              </a:ext>
            </a:extLst>
          </p:cNvPr>
          <p:cNvSpPr/>
          <p:nvPr/>
        </p:nvSpPr>
        <p:spPr>
          <a:xfrm>
            <a:off x="1613756" y="1599925"/>
            <a:ext cx="9108504" cy="4571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5">
            <a:extLst>
              <a:ext uri="{FF2B5EF4-FFF2-40B4-BE49-F238E27FC236}">
                <a16:creationId xmlns:a16="http://schemas.microsoft.com/office/drawing/2014/main" id="{187281FE-91E8-4364-A4B6-00AD9C7FE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2770236"/>
            <a:ext cx="5839110" cy="3827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A49FDE7-BD8C-4DE8-B7BB-D816931C8532}"/>
              </a:ext>
            </a:extLst>
          </p:cNvPr>
          <p:cNvSpPr txBox="1"/>
          <p:nvPr/>
        </p:nvSpPr>
        <p:spPr>
          <a:xfrm>
            <a:off x="1796108" y="1819101"/>
            <a:ext cx="876438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2200" dirty="0"/>
              <a:t>Technology today means our children are even more vulnerable and exposed to potential online risks at all times of the day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48135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75520" y="404664"/>
            <a:ext cx="87849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200" dirty="0"/>
              <a:t>What Is Online Safety?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F293C25-6D5A-47AD-9BBF-E23345DCA6B1}"/>
              </a:ext>
            </a:extLst>
          </p:cNvPr>
          <p:cNvSpPr/>
          <p:nvPr/>
        </p:nvSpPr>
        <p:spPr>
          <a:xfrm>
            <a:off x="1565306" y="1067129"/>
            <a:ext cx="9108504" cy="4571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lide Number Placeholder 8">
            <a:extLst>
              <a:ext uri="{FF2B5EF4-FFF2-40B4-BE49-F238E27FC236}">
                <a16:creationId xmlns:a16="http://schemas.microsoft.com/office/drawing/2014/main" id="{EF4E51FC-4403-4CB0-AFAD-4288E669F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04850" y="6324600"/>
            <a:ext cx="1139825" cy="153988"/>
          </a:xfrm>
        </p:spPr>
        <p:txBody>
          <a:bodyPr vert="horz" wrap="square" lIns="0" tIns="0" rIns="0" bIns="0" rtlCol="0" anchor="ctr">
            <a:spAutoFit/>
          </a:bodyPr>
          <a:lstStyle/>
          <a:p>
            <a:pPr>
              <a:defRPr/>
            </a:pPr>
            <a:fld id="{9B7D774D-F2A4-43A6-B202-46CB8E11C639}" type="slidenum">
              <a:rPr lang="en-US" sz="1000" b="1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5</a:t>
            </a:fld>
            <a:endParaRPr lang="en-US" sz="1000" b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CD0A54-C6F4-49DF-9910-054D8504BF11}"/>
              </a:ext>
            </a:extLst>
          </p:cNvPr>
          <p:cNvSpPr txBox="1"/>
          <p:nvPr/>
        </p:nvSpPr>
        <p:spPr>
          <a:xfrm>
            <a:off x="3575720" y="1917702"/>
            <a:ext cx="57606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500" dirty="0">
                <a:latin typeface="+mj-lt"/>
                <a:cs typeface="Arial" panose="020B0604020202020204" pitchFamily="34" charset="0"/>
              </a:rPr>
              <a:t>Being exposed to illegal, inappropriate or harmful material online</a:t>
            </a:r>
            <a:endParaRPr lang="en-GB" sz="2500" dirty="0">
              <a:latin typeface="+mj-lt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86EB7E-C590-4988-911D-A78A1603D10F}"/>
              </a:ext>
            </a:extLst>
          </p:cNvPr>
          <p:cNvSpPr/>
          <p:nvPr/>
        </p:nvSpPr>
        <p:spPr>
          <a:xfrm>
            <a:off x="1775520" y="1917702"/>
            <a:ext cx="1800200" cy="792088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500" b="1" dirty="0">
                <a:latin typeface="+mj-lt"/>
              </a:rPr>
              <a:t>Content</a:t>
            </a:r>
            <a:r>
              <a:rPr lang="en-GB" sz="2500" dirty="0">
                <a:latin typeface="+mj-lt"/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C36D27-1646-4914-91DA-EFB90B1440E0}"/>
              </a:ext>
            </a:extLst>
          </p:cNvPr>
          <p:cNvSpPr txBox="1"/>
          <p:nvPr/>
        </p:nvSpPr>
        <p:spPr>
          <a:xfrm>
            <a:off x="3598122" y="3194263"/>
            <a:ext cx="57606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500" dirty="0">
                <a:latin typeface="+mj-lt"/>
                <a:cs typeface="Arial" panose="020B0604020202020204" pitchFamily="34" charset="0"/>
              </a:rPr>
              <a:t>Being the victim of harmful interactions online</a:t>
            </a:r>
            <a:endParaRPr lang="en-GB" sz="2500" dirty="0">
              <a:latin typeface="+mj-lt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E85D236-EC75-4499-9C74-098BE518E476}"/>
              </a:ext>
            </a:extLst>
          </p:cNvPr>
          <p:cNvSpPr/>
          <p:nvPr/>
        </p:nvSpPr>
        <p:spPr>
          <a:xfrm>
            <a:off x="1775520" y="3089182"/>
            <a:ext cx="1800200" cy="792088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500" b="1" dirty="0">
                <a:latin typeface="+mj-lt"/>
              </a:rPr>
              <a:t>Contact</a:t>
            </a:r>
            <a:r>
              <a:rPr lang="en-GB" sz="2500" dirty="0">
                <a:latin typeface="+mj-lt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8D3C00-5506-4974-91D0-706EED129615}"/>
              </a:ext>
            </a:extLst>
          </p:cNvPr>
          <p:cNvSpPr txBox="1"/>
          <p:nvPr/>
        </p:nvSpPr>
        <p:spPr>
          <a:xfrm>
            <a:off x="3575720" y="4221958"/>
            <a:ext cx="57606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500" dirty="0">
                <a:latin typeface="+mj-lt"/>
                <a:cs typeface="Arial" panose="020B0604020202020204" pitchFamily="34" charset="0"/>
              </a:rPr>
              <a:t>Behaving in a way online that causes harm or increases the likelihood of it</a:t>
            </a:r>
            <a:endParaRPr lang="en-GB" sz="2500" dirty="0">
              <a:latin typeface="+mj-lt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15B026E-7AEE-4461-9828-3250D3473373}"/>
              </a:ext>
            </a:extLst>
          </p:cNvPr>
          <p:cNvSpPr/>
          <p:nvPr/>
        </p:nvSpPr>
        <p:spPr>
          <a:xfrm>
            <a:off x="1775520" y="4240698"/>
            <a:ext cx="1800200" cy="792088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500" b="1" dirty="0">
                <a:latin typeface="+mj-lt"/>
              </a:rPr>
              <a:t>Conduct</a:t>
            </a:r>
            <a:r>
              <a:rPr lang="en-GB" sz="2500" dirty="0">
                <a:latin typeface="+mj-lt"/>
              </a:rPr>
              <a:t>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5ED3B89-7366-4EA8-A3C0-1AD6D19BF0AC}"/>
              </a:ext>
            </a:extLst>
          </p:cNvPr>
          <p:cNvSpPr/>
          <p:nvPr/>
        </p:nvSpPr>
        <p:spPr>
          <a:xfrm>
            <a:off x="1775521" y="6073745"/>
            <a:ext cx="8784975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  <a:spcAft>
                <a:spcPts val="2400"/>
              </a:spcAft>
              <a:defRPr/>
            </a:pPr>
            <a:r>
              <a:rPr lang="en-GB" altLang="en-US" sz="2400" dirty="0" smtClean="0">
                <a:latin typeface="+mj-lt"/>
              </a:rPr>
              <a:t>In School It </a:t>
            </a:r>
            <a:r>
              <a:rPr lang="en-GB" altLang="en-US" sz="2400" b="1" dirty="0">
                <a:latin typeface="+mj-lt"/>
              </a:rPr>
              <a:t>is </a:t>
            </a:r>
            <a:r>
              <a:rPr lang="en-GB" altLang="en-US" sz="2400" dirty="0">
                <a:latin typeface="+mj-lt"/>
              </a:rPr>
              <a:t>a part of everyone’s statutory safeguarding responsibilities, as set out in Keeping Children Safe in Education 2022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E317AD-9AAC-4762-A10C-750A48DCA919}"/>
              </a:ext>
            </a:extLst>
          </p:cNvPr>
          <p:cNvSpPr/>
          <p:nvPr/>
        </p:nvSpPr>
        <p:spPr>
          <a:xfrm>
            <a:off x="1662206" y="1149109"/>
            <a:ext cx="8784975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ts val="1800"/>
              </a:spcAft>
              <a:defRPr/>
            </a:pPr>
            <a:r>
              <a:rPr lang="en-GB" altLang="en-US" sz="2500" dirty="0">
                <a:latin typeface="+mj-lt"/>
              </a:rPr>
              <a:t>Online Safety means protecting children from 4 main areas of risk: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34E6EA2E-183C-4423-9498-423589822097}"/>
              </a:ext>
            </a:extLst>
          </p:cNvPr>
          <p:cNvSpPr/>
          <p:nvPr/>
        </p:nvSpPr>
        <p:spPr>
          <a:xfrm>
            <a:off x="1797922" y="5312847"/>
            <a:ext cx="1800200" cy="792088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500" b="1" dirty="0">
                <a:latin typeface="+mj-lt"/>
              </a:rPr>
              <a:t>Commerce</a:t>
            </a:r>
            <a:r>
              <a:rPr lang="en-GB" sz="2500" dirty="0">
                <a:latin typeface="+mj-lt"/>
              </a:rPr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0B6A93B-157A-482D-92E1-C23A4109B165}"/>
              </a:ext>
            </a:extLst>
          </p:cNvPr>
          <p:cNvSpPr txBox="1"/>
          <p:nvPr/>
        </p:nvSpPr>
        <p:spPr>
          <a:xfrm>
            <a:off x="3649496" y="5262917"/>
            <a:ext cx="57606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500" dirty="0">
                <a:latin typeface="+mj-lt"/>
                <a:cs typeface="Arial" panose="020B0604020202020204" pitchFamily="34" charset="0"/>
              </a:rPr>
              <a:t>Gambling, advertising and scams</a:t>
            </a:r>
            <a:endParaRPr lang="en-GB" sz="2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997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 animBg="1"/>
      <p:bldP spid="13" grpId="0"/>
      <p:bldP spid="14" grpId="0" animBg="1"/>
      <p:bldP spid="17" grpId="0"/>
      <p:bldP spid="19" grpId="0" animBg="1"/>
      <p:bldP spid="20" grpId="0"/>
      <p:bldP spid="4" grpId="0"/>
      <p:bldP spid="16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school we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8241"/>
            <a:ext cx="10515600" cy="4940935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Use Project </a:t>
            </a:r>
            <a:r>
              <a:rPr lang="en-GB" dirty="0"/>
              <a:t>E</a:t>
            </a:r>
            <a:r>
              <a:rPr lang="en-GB" dirty="0" smtClean="0"/>
              <a:t>volve.</a:t>
            </a:r>
          </a:p>
          <a:p>
            <a:r>
              <a:rPr lang="en-GB" dirty="0" smtClean="0"/>
              <a:t>In the past we have used ‘Think </a:t>
            </a:r>
            <a:r>
              <a:rPr lang="en-GB" dirty="0"/>
              <a:t>Y</a:t>
            </a:r>
            <a:r>
              <a:rPr lang="en-GB" dirty="0" smtClean="0"/>
              <a:t>ou Know’ </a:t>
            </a:r>
            <a:r>
              <a:rPr lang="en-GB" dirty="0"/>
              <a:t>Hectors world’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www.youtube.com/results?search_query=hector%27s+world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and stories such as Digi Duck and </a:t>
            </a:r>
            <a:r>
              <a:rPr lang="en-GB" dirty="0" err="1" smtClean="0"/>
              <a:t>Smartie</a:t>
            </a:r>
            <a:r>
              <a:rPr lang="en-GB" dirty="0" smtClean="0"/>
              <a:t> the Penguin.</a:t>
            </a:r>
          </a:p>
          <a:p>
            <a:r>
              <a:rPr lang="en-GB" dirty="0" smtClean="0"/>
              <a:t>Safe search </a:t>
            </a:r>
            <a:r>
              <a:rPr lang="en-GB" dirty="0" smtClean="0">
                <a:hlinkClick r:id="rId3"/>
              </a:rPr>
              <a:t>www.Swiggle.org.uk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r>
              <a:rPr lang="en-GB" dirty="0"/>
              <a:t>Children to tell adults if they see something that upsets them or uncomfortable etc.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82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 warnings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Safe search – Little Red Riding Hood and Daddy Bear examples</a:t>
            </a:r>
          </a:p>
          <a:p>
            <a:r>
              <a:rPr lang="en-GB" dirty="0" smtClean="0"/>
              <a:t>YouTube </a:t>
            </a:r>
            <a:r>
              <a:rPr lang="en-GB" dirty="0"/>
              <a:t>you can go down a rabbit hole </a:t>
            </a:r>
            <a:r>
              <a:rPr lang="en-GB" dirty="0" smtClean="0"/>
              <a:t>so use </a:t>
            </a:r>
            <a:r>
              <a:rPr lang="en-GB" dirty="0" err="1"/>
              <a:t>youtubekids</a:t>
            </a:r>
            <a:r>
              <a:rPr lang="en-GB" dirty="0" smtClean="0"/>
              <a:t>. Skateboards video then went to a paid site asking credit card details.</a:t>
            </a:r>
            <a:endParaRPr lang="en-GB" dirty="0"/>
          </a:p>
          <a:p>
            <a:r>
              <a:rPr lang="en-GB" dirty="0"/>
              <a:t>Using credit cards in games.</a:t>
            </a:r>
          </a:p>
          <a:p>
            <a:r>
              <a:rPr lang="en-GB" dirty="0"/>
              <a:t>Know who they are talking too online.</a:t>
            </a:r>
          </a:p>
          <a:p>
            <a:r>
              <a:rPr lang="en-GB" dirty="0"/>
              <a:t>Access online, </a:t>
            </a:r>
            <a:r>
              <a:rPr lang="en-GB" dirty="0" smtClean="0"/>
              <a:t>TV </a:t>
            </a:r>
            <a:r>
              <a:rPr lang="en-GB" dirty="0"/>
              <a:t>PlayStation etc. parental controls</a:t>
            </a:r>
          </a:p>
          <a:p>
            <a:r>
              <a:rPr lang="en-GB" dirty="0"/>
              <a:t>Look at our policy </a:t>
            </a:r>
            <a:r>
              <a:rPr lang="en-GB" dirty="0" smtClean="0"/>
              <a:t>and information from </a:t>
            </a:r>
            <a:r>
              <a:rPr lang="en-GB" dirty="0"/>
              <a:t>school </a:t>
            </a:r>
            <a:r>
              <a:rPr lang="en-GB" dirty="0" smtClean="0"/>
              <a:t>. </a:t>
            </a:r>
            <a:r>
              <a:rPr lang="en-GB" dirty="0">
                <a:hlinkClick r:id="rId2"/>
              </a:rPr>
              <a:t>https://www.merrydale-inf.leicester.sch.uk/e-safety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(</a:t>
            </a:r>
            <a:r>
              <a:rPr lang="en-GB" smtClean="0"/>
              <a:t>show this)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/>
              <a:t>Windows family monitoring.</a:t>
            </a:r>
          </a:p>
          <a:p>
            <a:r>
              <a:rPr lang="en-GB" dirty="0"/>
              <a:t>Google family link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5231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967335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  <a:p>
            <a:r>
              <a:rPr lang="en-GB" sz="7200" dirty="0" smtClean="0"/>
              <a:t>Any Questions?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70357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ABA3369CB4AA48A908A4C9280078B2" ma:contentTypeVersion="14" ma:contentTypeDescription="Create a new document." ma:contentTypeScope="" ma:versionID="ba44e889f103ae7b116049b84d67e12f">
  <xsd:schema xmlns:xsd="http://www.w3.org/2001/XMLSchema" xmlns:xs="http://www.w3.org/2001/XMLSchema" xmlns:p="http://schemas.microsoft.com/office/2006/metadata/properties" xmlns:ns3="bf0b35e6-cb37-49b3-949e-389668fbda9f" xmlns:ns4="55acecd2-6740-4b67-9fa1-f4c89066a875" targetNamespace="http://schemas.microsoft.com/office/2006/metadata/properties" ma:root="true" ma:fieldsID="e0387facf663f4708865dd3979394525" ns3:_="" ns4:_="">
    <xsd:import namespace="bf0b35e6-cb37-49b3-949e-389668fbda9f"/>
    <xsd:import namespace="55acecd2-6740-4b67-9fa1-f4c89066a875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0b35e6-cb37-49b3-949e-389668fbda9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acecd2-6740-4b67-9fa1-f4c89066a8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9D5492-5BCA-43F2-B371-34C231F8C7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0b35e6-cb37-49b3-949e-389668fbda9f"/>
    <ds:schemaRef ds:uri="55acecd2-6740-4b67-9fa1-f4c89066a8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6A7723-ED53-4437-B3E6-7AFAB79753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7CBC22-BC57-46A8-B76E-5C0F00058BF6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55acecd2-6740-4b67-9fa1-f4c89066a875"/>
    <ds:schemaRef ds:uri="http://purl.org/dc/elements/1.1/"/>
    <ds:schemaRef ds:uri="http://schemas.openxmlformats.org/package/2006/metadata/core-properties"/>
    <ds:schemaRef ds:uri="bf0b35e6-cb37-49b3-949e-389668fbda9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572</Words>
  <Application>Microsoft Office PowerPoint</Application>
  <PresentationFormat>Widescreen</PresentationFormat>
  <Paragraphs>71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ＭＳ Ｐゴシック</vt:lpstr>
      <vt:lpstr>ＭＳ Ｐゴシック</vt:lpstr>
      <vt:lpstr>Arial</vt:lpstr>
      <vt:lpstr>Calibri</vt:lpstr>
      <vt:lpstr>Calibri Light</vt:lpstr>
      <vt:lpstr>Webdings</vt:lpstr>
      <vt:lpstr>Office Theme</vt:lpstr>
      <vt:lpstr>Welcome to E safety </vt:lpstr>
      <vt:lpstr>PowerPoint Presentation</vt:lpstr>
      <vt:lpstr>Online Safety</vt:lpstr>
      <vt:lpstr>PowerPoint Presentation</vt:lpstr>
      <vt:lpstr>PowerPoint Presentation</vt:lpstr>
      <vt:lpstr>In school we</vt:lpstr>
      <vt:lpstr>General warnings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Skinner</dc:creator>
  <cp:lastModifiedBy>Mark Tipple-Johnson</cp:lastModifiedBy>
  <cp:revision>25</cp:revision>
  <dcterms:created xsi:type="dcterms:W3CDTF">2022-11-25T15:03:53Z</dcterms:created>
  <dcterms:modified xsi:type="dcterms:W3CDTF">2022-12-04T17:11:08Z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0x0101004DABA3369CB4AA48A908A4C9280078B2</vt:lpwstr>
  </property>
</Properties>
</file>